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notesSlides/notesSlide3.xml" ContentType="application/vnd.openxmlformats-officedocument.presentationml.notesSlide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notesSlides/notesSlide7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8.xml" ContentType="application/vnd.openxmlformats-officedocument.presentationml.notesSlide+xml"/>
  <Override PartName="/ppt/tags/tag48.xml" ContentType="application/vnd.openxmlformats-officedocument.presentationml.tags+xml"/>
  <Override PartName="/ppt/notesSlides/notesSlide9.xml" ContentType="application/vnd.openxmlformats-officedocument.presentationml.notesSlide+xml"/>
  <Override PartName="/ppt/tags/tag49.xml" ContentType="application/vnd.openxmlformats-officedocument.presentationml.tags+xml"/>
  <Override PartName="/ppt/notesSlides/notesSlide10.xml" ContentType="application/vnd.openxmlformats-officedocument.presentationml.notesSlide+xml"/>
  <Override PartName="/ppt/tags/tag50.xml" ContentType="application/vnd.openxmlformats-officedocument.presentationml.tags+xml"/>
  <Override PartName="/ppt/notesSlides/notesSlide11.xml" ContentType="application/vnd.openxmlformats-officedocument.presentationml.notesSlide+xml"/>
  <Override PartName="/ppt/tags/tag51.xml" ContentType="application/vnd.openxmlformats-officedocument.presentationml.tags+xml"/>
  <Override PartName="/ppt/notesSlides/notesSlide12.xml" ContentType="application/vnd.openxmlformats-officedocument.presentationml.notesSlide+xml"/>
  <Override PartName="/ppt/tags/tag52.xml" ContentType="application/vnd.openxmlformats-officedocument.presentationml.tags+xml"/>
  <Override PartName="/ppt/notesSlides/notesSlide13.xml" ContentType="application/vnd.openxmlformats-officedocument.presentationml.notesSlide+xml"/>
  <Override PartName="/ppt/tags/tag53.xml" ContentType="application/vnd.openxmlformats-officedocument.presentationml.tags+xml"/>
  <Override PartName="/ppt/notesSlides/notesSlide14.xml" ContentType="application/vnd.openxmlformats-officedocument.presentationml.notesSlide+xml"/>
  <Override PartName="/ppt/tags/tag54.xml" ContentType="application/vnd.openxmlformats-officedocument.presentationml.tags+xml"/>
  <Override PartName="/ppt/notesSlides/notesSlide15.xml" ContentType="application/vnd.openxmlformats-officedocument.presentationml.notesSlide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tags/tag56.xml" ContentType="application/vnd.openxmlformats-officedocument.presentationml.tags+xml"/>
  <Override PartName="/ppt/notesSlides/notesSlide17.xml" ContentType="application/vnd.openxmlformats-officedocument.presentationml.notesSlide+xml"/>
  <Override PartName="/ppt/tags/tag57.xml" ContentType="application/vnd.openxmlformats-officedocument.presentationml.tags+xml"/>
  <Override PartName="/ppt/notesSlides/notesSlide18.xml" ContentType="application/vnd.openxmlformats-officedocument.presentationml.notesSlide+xml"/>
  <Override PartName="/ppt/tags/tag58.xml" ContentType="application/vnd.openxmlformats-officedocument.presentationml.tags+xml"/>
  <Override PartName="/ppt/notesSlides/notesSlide19.xml" ContentType="application/vnd.openxmlformats-officedocument.presentationml.notesSlide+xml"/>
  <Override PartName="/ppt/tags/tag59.xml" ContentType="application/vnd.openxmlformats-officedocument.presentationml.tags+xml"/>
  <Override PartName="/ppt/notesSlides/notesSlide20.xml" ContentType="application/vnd.openxmlformats-officedocument.presentationml.notesSlide+xml"/>
  <Override PartName="/ppt/tags/tag60.xml" ContentType="application/vnd.openxmlformats-officedocument.presentationml.tags+xml"/>
  <Override PartName="/ppt/notesSlides/notesSlide21.xml" ContentType="application/vnd.openxmlformats-officedocument.presentationml.notesSlide+xml"/>
  <Override PartName="/ppt/tags/tag61.xml" ContentType="application/vnd.openxmlformats-officedocument.presentationml.tags+xml"/>
  <Override PartName="/ppt/notesSlides/notesSlide22.xml" ContentType="application/vnd.openxmlformats-officedocument.presentationml.notesSlide+xml"/>
  <Override PartName="/ppt/tags/tag62.xml" ContentType="application/vnd.openxmlformats-officedocument.presentationml.tags+xml"/>
  <Override PartName="/ppt/notesSlides/notesSlide23.xml" ContentType="application/vnd.openxmlformats-officedocument.presentationml.notesSlide+xml"/>
  <Override PartName="/ppt/tags/tag63.xml" ContentType="application/vnd.openxmlformats-officedocument.presentationml.tags+xml"/>
  <Override PartName="/ppt/notesSlides/notesSlide24.xml" ContentType="application/vnd.openxmlformats-officedocument.presentationml.notesSlide+xml"/>
  <Override PartName="/ppt/tags/tag64.xml" ContentType="application/vnd.openxmlformats-officedocument.presentationml.tags+xml"/>
  <Override PartName="/ppt/notesSlides/notesSlide25.xml" ContentType="application/vnd.openxmlformats-officedocument.presentationml.notesSlide+xml"/>
  <Override PartName="/ppt/tags/tag65.xml" ContentType="application/vnd.openxmlformats-officedocument.presentationml.tags+xml"/>
  <Override PartName="/ppt/notesSlides/notesSlide26.xml" ContentType="application/vnd.openxmlformats-officedocument.presentationml.notesSlide+xml"/>
  <Override PartName="/ppt/tags/tag66.xml" ContentType="application/vnd.openxmlformats-officedocument.presentationml.tags+xml"/>
  <Override PartName="/ppt/notesSlides/notesSlide27.xml" ContentType="application/vnd.openxmlformats-officedocument.presentationml.notesSlide+xml"/>
  <Override PartName="/ppt/tags/tag67.xml" ContentType="application/vnd.openxmlformats-officedocument.presentationml.tags+xml"/>
  <Override PartName="/ppt/notesSlides/notesSlide28.xml" ContentType="application/vnd.openxmlformats-officedocument.presentationml.notesSlide+xml"/>
  <Override PartName="/ppt/tags/tag68.xml" ContentType="application/vnd.openxmlformats-officedocument.presentationml.tags+xml"/>
  <Override PartName="/ppt/notesSlides/notesSlide29.xml" ContentType="application/vnd.openxmlformats-officedocument.presentationml.notesSlide+xml"/>
  <Override PartName="/ppt/tags/tag69.xml" ContentType="application/vnd.openxmlformats-officedocument.presentationml.tags+xml"/>
  <Override PartName="/ppt/notesSlides/notesSlide30.xml" ContentType="application/vnd.openxmlformats-officedocument.presentationml.notesSlide+xml"/>
  <Override PartName="/ppt/tags/tag70.xml" ContentType="application/vnd.openxmlformats-officedocument.presentationml.tags+xml"/>
  <Override PartName="/ppt/notesSlides/notesSlide31.xml" ContentType="application/vnd.openxmlformats-officedocument.presentationml.notesSlide+xml"/>
  <Override PartName="/ppt/tags/tag71.xml" ContentType="application/vnd.openxmlformats-officedocument.presentationml.tags+xml"/>
  <Override PartName="/ppt/notesSlides/notesSlide32.xml" ContentType="application/vnd.openxmlformats-officedocument.presentationml.notesSlide+xml"/>
  <Override PartName="/ppt/tags/tag72.xml" ContentType="application/vnd.openxmlformats-officedocument.presentationml.tags+xml"/>
  <Override PartName="/ppt/notesSlides/notesSlide33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3" r:id="rId2"/>
    <p:sldId id="257" r:id="rId3"/>
    <p:sldId id="282" r:id="rId4"/>
    <p:sldId id="303" r:id="rId5"/>
    <p:sldId id="283" r:id="rId6"/>
    <p:sldId id="284" r:id="rId7"/>
    <p:sldId id="302" r:id="rId8"/>
    <p:sldId id="256" r:id="rId9"/>
    <p:sldId id="290" r:id="rId10"/>
    <p:sldId id="291" r:id="rId11"/>
    <p:sldId id="285" r:id="rId12"/>
    <p:sldId id="292" r:id="rId13"/>
    <p:sldId id="297" r:id="rId14"/>
    <p:sldId id="294" r:id="rId15"/>
    <p:sldId id="296" r:id="rId16"/>
    <p:sldId id="295" r:id="rId17"/>
    <p:sldId id="286" r:id="rId18"/>
    <p:sldId id="305" r:id="rId19"/>
    <p:sldId id="306" r:id="rId20"/>
    <p:sldId id="299" r:id="rId21"/>
    <p:sldId id="304" r:id="rId22"/>
    <p:sldId id="293" r:id="rId23"/>
    <p:sldId id="313" r:id="rId24"/>
    <p:sldId id="287" r:id="rId25"/>
    <p:sldId id="288" r:id="rId26"/>
    <p:sldId id="314" r:id="rId27"/>
    <p:sldId id="315" r:id="rId28"/>
    <p:sldId id="307" r:id="rId29"/>
    <p:sldId id="289" r:id="rId30"/>
    <p:sldId id="312" r:id="rId31"/>
    <p:sldId id="311" r:id="rId32"/>
    <p:sldId id="308" r:id="rId33"/>
    <p:sldId id="278" r:id="rId34"/>
    <p:sldId id="281" r:id="rId35"/>
  </p:sldIdLst>
  <p:sldSz cx="12192000" cy="6858000"/>
  <p:notesSz cx="6858000" cy="9144000"/>
  <p:embeddedFontLst>
    <p:embeddedFont>
      <p:font typeface="等线" panose="02010600030101010101" pitchFamily="2" charset="-122"/>
      <p:regular r:id="rId38"/>
      <p:bold r:id="rId39"/>
    </p:embeddedFont>
    <p:embeddedFont>
      <p:font typeface="等线 Light" panose="02010600030101010101" pitchFamily="2" charset="-122"/>
      <p:regular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배달의민족 도현" panose="020B0600000101010101" pitchFamily="50" charset="-127"/>
      <p:regular r:id="rId43"/>
    </p:embeddedFont>
    <p:embeddedFont>
      <p:font typeface="배달의민족 주아" panose="020B0600000101010101" charset="-127"/>
      <p:regular r:id="rId44"/>
    </p:embeddedFont>
    <p:embeddedFont>
      <p:font typeface="Arial Narrow" panose="020B0606020202030204" pitchFamily="34" charset="0"/>
      <p:regular r:id="rId45"/>
      <p:bold r:id="rId46"/>
      <p:italic r:id="rId47"/>
      <p:boldItalic r:id="rId48"/>
    </p:embeddedFont>
    <p:embeddedFont>
      <p:font typeface="Freestyle Script" panose="030804020302050B0404" pitchFamily="66" charset="0"/>
      <p:regular r:id="rId49"/>
    </p:embeddedFont>
    <p:embeddedFont>
      <p:font typeface="HY견고딕" panose="02030600000101010101" pitchFamily="18" charset="-127"/>
      <p:regular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Poppins Light" panose="00000400000000000000" pitchFamily="2" charset="0"/>
      <p:regular r:id="rId55"/>
      <p: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맑은 고딕" panose="020B0503020000020004" pitchFamily="50" charset="-127"/>
      <p:regular r:id="rId61"/>
      <p:bold r:id="rId62"/>
    </p:embeddedFont>
  </p:embeddedFontLst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121212"/>
    <a:srgbClr val="0D0D0D"/>
    <a:srgbClr val="EEEEEC"/>
    <a:srgbClr val="E6E6E6"/>
    <a:srgbClr val="FFD671"/>
    <a:srgbClr val="8ED0DC"/>
    <a:srgbClr val="FFA282"/>
    <a:srgbClr val="E1BBE7"/>
    <a:srgbClr val="FFD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46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082AEDA-1B99-45FA-B0D6-2E81A9919B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FE82E2-F989-4C20-8B8E-1228092C71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60AE5-4358-4CB9-977B-21F3397DF776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E8F670-AFDD-4F2C-AABB-B6EE135AEF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18228-08CF-4697-99CC-1980A7F1D0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A010E-5888-48C6-A6C1-B92D720353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839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55F65-4F03-462A-8FE2-915FD21CE7BC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2C054-3E4F-47A4-AD5E-7FF6AD5D3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88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C054-3E4F-47A4-AD5E-7FF6AD5D3E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502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948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999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455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517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757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43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70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700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062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781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C054-3E4F-47A4-AD5E-7FF6AD5D3E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979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938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043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000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700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548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025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031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757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365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03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948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382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558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69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C054-3E4F-47A4-AD5E-7FF6AD5D3EC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453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C054-3E4F-47A4-AD5E-7FF6AD5D3EC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3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288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61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223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72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C054-3E4F-47A4-AD5E-7FF6AD5D3E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65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82C054-3E4F-47A4-AD5E-7FF6AD5D3E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892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909192" y="2652141"/>
            <a:ext cx="7406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平台上提供的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每天更新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  <a:endParaRPr lang="zh-CN" altLang="en-US" sz="900" dirty="0">
              <a:noFill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53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8B6953F-CEAB-446E-B777-FA3EA6B73C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8724" y="724693"/>
            <a:ext cx="3473450" cy="5408613"/>
          </a:xfrm>
          <a:ln w="139700">
            <a:solidFill>
              <a:schemeClr val="bg1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58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C3D4FF2D-EA74-4EFF-AD9E-B172FFD9EA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1560" y="883189"/>
            <a:ext cx="3368879" cy="507733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图片占位符 8">
            <a:extLst>
              <a:ext uri="{FF2B5EF4-FFF2-40B4-BE49-F238E27FC236}">
                <a16:creationId xmlns:a16="http://schemas.microsoft.com/office/drawing/2014/main" id="{FC88C5C3-C38F-43D6-A49C-6C6A2A68CB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0354" y="2218615"/>
            <a:ext cx="2482805" cy="374190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图片占位符 8">
            <a:extLst>
              <a:ext uri="{FF2B5EF4-FFF2-40B4-BE49-F238E27FC236}">
                <a16:creationId xmlns:a16="http://schemas.microsoft.com/office/drawing/2014/main" id="{A86CC12B-FC00-46C6-95C5-4ACE6A23CB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8840" y="190499"/>
            <a:ext cx="2482805" cy="3741905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77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90B00-517E-4775-9E64-6B99AB8919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115" y="610714"/>
            <a:ext cx="5636572" cy="5636572"/>
          </a:xfrm>
          <a:prstGeom prst="rtTriangle">
            <a:avLst/>
          </a:prstGeom>
          <a:ln w="127000">
            <a:solidFill>
              <a:schemeClr val="bg1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843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C21F2C-0298-41D4-9AEB-D4DF86B7A2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3472" y="1752598"/>
            <a:ext cx="2197768" cy="2197768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2B8F100C-D9D6-4F49-A3F5-28EEDD45EE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46826" y="1752598"/>
            <a:ext cx="2197768" cy="2197768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0030D7EA-B1CA-4546-94A1-B00495B34A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03174" y="1010888"/>
            <a:ext cx="3232012" cy="3232012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2929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988B9729-FE5D-4A83-AF07-C5AF4A5AFE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2821" y="406235"/>
            <a:ext cx="5592848" cy="5329118"/>
          </a:xfrm>
          <a:custGeom>
            <a:avLst/>
            <a:gdLst>
              <a:gd name="connsiteX0" fmla="*/ 0 w 6436312"/>
              <a:gd name="connsiteY0" fmla="*/ 0 h 6132808"/>
              <a:gd name="connsiteX1" fmla="*/ 6436312 w 6436312"/>
              <a:gd name="connsiteY1" fmla="*/ 0 h 6132808"/>
              <a:gd name="connsiteX2" fmla="*/ 3218156 w 6436312"/>
              <a:gd name="connsiteY2" fmla="*/ 6132808 h 613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6312" h="6132808">
                <a:moveTo>
                  <a:pt x="0" y="0"/>
                </a:moveTo>
                <a:lnTo>
                  <a:pt x="6436312" y="0"/>
                </a:lnTo>
                <a:lnTo>
                  <a:pt x="3218156" y="61328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062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397C87AA-5295-43B8-B1CE-CB2300904D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71472" y="919770"/>
            <a:ext cx="3047512" cy="2301217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  <p:txBody>
          <a:bodyPr/>
          <a:lstStyle>
            <a:lvl1pPr marL="158750" marR="0" indent="0" algn="ctr" defTabSz="457200" rtl="0" eaLnBrk="1" fontAlgn="base" latinLnBrk="0" hangingPunct="1">
              <a:lnSpc>
                <a:spcPct val="100000"/>
              </a:lnSpc>
              <a:spcBef>
                <a:spcPts val="2600"/>
              </a:spcBef>
              <a:spcAft>
                <a:spcPct val="0"/>
              </a:spcAft>
              <a:buClr>
                <a:srgbClr val="000000"/>
              </a:buClr>
              <a:buSzPct val="171000"/>
              <a:buFont typeface="Gill Sans" charset="0"/>
              <a:buNone/>
              <a:tabLst/>
              <a:defRPr sz="1000">
                <a:solidFill>
                  <a:schemeClr val="bg1"/>
                </a:solidFill>
                <a:latin typeface="Roboto" panose="02000000000000000000" pitchFamily="2" charset="0"/>
                <a:ea typeface="Adobe 明體 Std L" panose="02020300000000000000" pitchFamily="18" charset="-120"/>
              </a:defRPr>
            </a:lvl1pPr>
          </a:lstStyle>
          <a:p>
            <a:pPr marL="158750" marR="0" lvl="0" indent="0" algn="ctr" defTabSz="457200" rtl="0" eaLnBrk="1" fontAlgn="base" latinLnBrk="0" hangingPunct="1">
              <a:lnSpc>
                <a:spcPct val="100000"/>
              </a:lnSpc>
              <a:spcBef>
                <a:spcPts val="2600"/>
              </a:spcBef>
              <a:spcAft>
                <a:spcPct val="0"/>
              </a:spcAft>
              <a:buClr>
                <a:srgbClr val="000000"/>
              </a:buClr>
              <a:buSzPct val="171000"/>
              <a:buFont typeface="Gill Sans" charset="0"/>
              <a:buNone/>
              <a:tabLst/>
              <a:defRPr/>
            </a:pPr>
            <a:r>
              <a:rPr lang="zh-CN" altLang="en-US" noProof="0" dirty="0">
                <a:sym typeface="Roboto Regular" charset="0"/>
              </a:rPr>
              <a:t>请把图片从文件夹拖拽到此处，或点击下部的小图标添加图片</a:t>
            </a:r>
            <a:endParaRPr lang="id-ID" noProof="0" dirty="0">
              <a:sym typeface="Roboto Regular" charset="0"/>
            </a:endParaRP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28046BDA-3B53-4FDA-80B2-B88B6A36BC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90456" y="3376243"/>
            <a:ext cx="1428527" cy="2552966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  <p:txBody>
          <a:bodyPr/>
          <a:lstStyle>
            <a:lvl1pPr marL="158750" marR="0" indent="0" algn="ctr" defTabSz="457200" rtl="0" eaLnBrk="1" fontAlgn="base" latinLnBrk="0" hangingPunct="1">
              <a:lnSpc>
                <a:spcPct val="100000"/>
              </a:lnSpc>
              <a:spcBef>
                <a:spcPts val="2600"/>
              </a:spcBef>
              <a:spcAft>
                <a:spcPct val="0"/>
              </a:spcAft>
              <a:buClr>
                <a:srgbClr val="000000"/>
              </a:buClr>
              <a:buSzPct val="171000"/>
              <a:buFont typeface="Gill Sans" charset="0"/>
              <a:buNone/>
              <a:tabLst/>
              <a:defRPr sz="1000">
                <a:solidFill>
                  <a:schemeClr val="bg1"/>
                </a:solidFill>
                <a:latin typeface="Roboto" panose="02000000000000000000" pitchFamily="2" charset="0"/>
                <a:ea typeface="Adobe 明體 Std L" panose="02020300000000000000" pitchFamily="18" charset="-120"/>
              </a:defRPr>
            </a:lvl1pPr>
          </a:lstStyle>
          <a:p>
            <a:pPr marL="158750" marR="0" lvl="0" indent="0" algn="ctr" defTabSz="457200" rtl="0" eaLnBrk="1" fontAlgn="base" latinLnBrk="0" hangingPunct="1">
              <a:lnSpc>
                <a:spcPct val="100000"/>
              </a:lnSpc>
              <a:spcBef>
                <a:spcPts val="2600"/>
              </a:spcBef>
              <a:spcAft>
                <a:spcPct val="0"/>
              </a:spcAft>
              <a:buClr>
                <a:srgbClr val="000000"/>
              </a:buClr>
              <a:buSzPct val="171000"/>
              <a:buFont typeface="Gill Sans" charset="0"/>
              <a:buNone/>
              <a:tabLst/>
              <a:defRPr/>
            </a:pPr>
            <a:r>
              <a:rPr lang="zh-CN" altLang="en-US" noProof="0" dirty="0">
                <a:sym typeface="Roboto Regular" charset="0"/>
              </a:rPr>
              <a:t>请把图片从文件夹拖拽到此处，或点击下部的小图标</a:t>
            </a:r>
            <a:r>
              <a:rPr lang="zh-CN" altLang="en-US" noProof="0">
                <a:sym typeface="Roboto Regular" charset="0"/>
              </a:rPr>
              <a:t>添加图片 </a:t>
            </a:r>
            <a:endParaRPr lang="id-ID" noProof="0" dirty="0">
              <a:sym typeface="Roboto Regular" charset="0"/>
            </a:endParaRPr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0267EDD4-5CDF-4CB3-B787-ECE14CE2308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64372" y="910978"/>
            <a:ext cx="2944218" cy="4063087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  <p:txBody>
          <a:bodyPr/>
          <a:lstStyle>
            <a:lvl1pPr marL="158750" marR="0" indent="0" algn="ctr" defTabSz="457200" rtl="0" eaLnBrk="1" fontAlgn="base" latinLnBrk="0" hangingPunct="1">
              <a:lnSpc>
                <a:spcPct val="100000"/>
              </a:lnSpc>
              <a:spcBef>
                <a:spcPts val="2600"/>
              </a:spcBef>
              <a:spcAft>
                <a:spcPct val="0"/>
              </a:spcAft>
              <a:buClr>
                <a:srgbClr val="000000"/>
              </a:buClr>
              <a:buSzPct val="171000"/>
              <a:buFont typeface="Gill Sans" charset="0"/>
              <a:buNone/>
              <a:tabLst/>
              <a:defRPr sz="1200">
                <a:solidFill>
                  <a:schemeClr val="bg1"/>
                </a:solidFill>
                <a:latin typeface="Roboto" panose="02000000000000000000" pitchFamily="2" charset="0"/>
                <a:ea typeface="Adobe 明體 Std L" panose="02020300000000000000" pitchFamily="18" charset="-120"/>
              </a:defRPr>
            </a:lvl1pPr>
          </a:lstStyle>
          <a:p>
            <a:pPr marL="158750" marR="0" lvl="0" indent="0" algn="ctr" defTabSz="457200" rtl="0" eaLnBrk="1" fontAlgn="base" latinLnBrk="0" hangingPunct="1">
              <a:lnSpc>
                <a:spcPct val="100000"/>
              </a:lnSpc>
              <a:spcBef>
                <a:spcPts val="2600"/>
              </a:spcBef>
              <a:spcAft>
                <a:spcPct val="0"/>
              </a:spcAft>
              <a:buClr>
                <a:srgbClr val="000000"/>
              </a:buClr>
              <a:buSzPct val="171000"/>
              <a:buFont typeface="Gill Sans" charset="0"/>
              <a:buNone/>
              <a:tabLst/>
              <a:defRPr/>
            </a:pPr>
            <a:r>
              <a:rPr lang="zh-CN" altLang="en-US" noProof="0" dirty="0">
                <a:sym typeface="Roboto Regular" charset="0"/>
              </a:rPr>
              <a:t>请把图片从文件夹拖拽到此处，或点击下部的小图标添加图片</a:t>
            </a:r>
            <a:endParaRPr lang="id-ID" noProof="0" dirty="0">
              <a:sym typeface="Roboto Regular" charset="0"/>
            </a:endParaRPr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A141BCCC-9043-4D4E-9EAB-37601780154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71471" y="3376243"/>
            <a:ext cx="1456105" cy="2552966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  <p:txBody>
          <a:bodyPr/>
          <a:lstStyle>
            <a:lvl1pPr marL="158750" marR="0" indent="0" algn="ctr" defTabSz="457200" rtl="0" eaLnBrk="1" fontAlgn="base" latinLnBrk="0" hangingPunct="1">
              <a:lnSpc>
                <a:spcPct val="100000"/>
              </a:lnSpc>
              <a:spcBef>
                <a:spcPts val="2600"/>
              </a:spcBef>
              <a:spcAft>
                <a:spcPct val="0"/>
              </a:spcAft>
              <a:buClr>
                <a:srgbClr val="000000"/>
              </a:buClr>
              <a:buSzPct val="171000"/>
              <a:buFont typeface="Gill Sans" charset="0"/>
              <a:buNone/>
              <a:tabLst/>
              <a:defRPr sz="1000">
                <a:solidFill>
                  <a:schemeClr val="bg1"/>
                </a:solidFill>
                <a:latin typeface="Roboto" panose="02000000000000000000" pitchFamily="2" charset="0"/>
                <a:ea typeface="Adobe 明體 Std L" panose="02020300000000000000" pitchFamily="18" charset="-120"/>
              </a:defRPr>
            </a:lvl1pPr>
          </a:lstStyle>
          <a:p>
            <a:pPr marL="158750" marR="0" lvl="0" indent="0" algn="ctr" defTabSz="457200" rtl="0" eaLnBrk="1" fontAlgn="base" latinLnBrk="0" hangingPunct="1">
              <a:lnSpc>
                <a:spcPct val="100000"/>
              </a:lnSpc>
              <a:spcBef>
                <a:spcPts val="2600"/>
              </a:spcBef>
              <a:spcAft>
                <a:spcPct val="0"/>
              </a:spcAft>
              <a:buClr>
                <a:srgbClr val="000000"/>
              </a:buClr>
              <a:buSzPct val="171000"/>
              <a:buFont typeface="Gill Sans" charset="0"/>
              <a:buNone/>
              <a:tabLst/>
              <a:defRPr/>
            </a:pPr>
            <a:r>
              <a:rPr lang="zh-CN" altLang="en-US" noProof="0" dirty="0">
                <a:sym typeface="Roboto Regular" charset="0"/>
              </a:rPr>
              <a:t>请把图片从文件夹拖拽到此处，或点击下部的小图标添加图片</a:t>
            </a:r>
            <a:endParaRPr lang="id-ID" noProof="0" dirty="0">
              <a:sym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513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6F8B3047-DE03-484E-9B76-F74AA3F962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1028052"/>
            <a:ext cx="4139564" cy="4801895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ln w="76200">
            <a:solidFill>
              <a:schemeClr val="bg1"/>
            </a:solidFill>
            <a:miter lim="800000"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56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14EF9DE5-3DAF-4DB0-BAB0-D47D4C073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4480" y="1285875"/>
            <a:ext cx="4722495" cy="2657475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558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E55AC9B-1F9D-4545-9C69-A0EB0D9131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123" y="706751"/>
            <a:ext cx="9106728" cy="2707001"/>
          </a:xfrm>
          <a:ln w="76200">
            <a:solidFill>
              <a:schemeClr val="bg1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36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F335B6-5B73-4E6F-BE5D-5AA4BF0F43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8438" y="190500"/>
            <a:ext cx="5897562" cy="32385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2">
            <a:extLst>
              <a:ext uri="{FF2B5EF4-FFF2-40B4-BE49-F238E27FC236}">
                <a16:creationId xmlns:a16="http://schemas.microsoft.com/office/drawing/2014/main" id="{C163B877-5E5D-4AC4-AF70-15AAC479B7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2" y="3431380"/>
            <a:ext cx="5883274" cy="322183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234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C3062200-3D73-4FFE-B857-6221B13B0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8437" y="190499"/>
            <a:ext cx="11795126" cy="646271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934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532AE06B-946A-46C1-8465-390F650166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2005" y="2667000"/>
            <a:ext cx="2807545" cy="398621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07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F576D0-E6B5-4148-B433-FC3B5B924D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79131" y="188119"/>
            <a:ext cx="4186238" cy="6460331"/>
          </a:xfrm>
          <a:prstGeom prst="parallelogram">
            <a:avLst>
              <a:gd name="adj" fmla="val 3088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2">
            <a:extLst>
              <a:ext uri="{FF2B5EF4-FFF2-40B4-BE49-F238E27FC236}">
                <a16:creationId xmlns:a16="http://schemas.microsoft.com/office/drawing/2014/main" id="{C055FCDA-7A93-4B85-9FC2-3FD0DB3B62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03356" y="188118"/>
            <a:ext cx="4186238" cy="6460331"/>
          </a:xfrm>
          <a:prstGeom prst="parallelogram">
            <a:avLst>
              <a:gd name="adj" fmla="val 30882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236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FCE3B50-0504-4892-B905-96A38B3E3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5285" y="1755098"/>
            <a:ext cx="4441448" cy="3432552"/>
          </a:xfrm>
          <a:prstGeom prst="parallelogram">
            <a:avLst>
              <a:gd name="adj" fmla="val 52168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5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3F8B84E-FA0E-4A49-BB1D-5D3E8C4538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7990" y="1514655"/>
            <a:ext cx="4191573" cy="4193094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85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096364FF-1667-494F-8269-7E599B9FBD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7163" y="874715"/>
            <a:ext cx="4077130" cy="4078609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28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F8CE080B-D4F5-4A66-94F9-C8E77BC91F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8438" y="186197"/>
            <a:ext cx="7875520" cy="6467015"/>
          </a:xfrm>
          <a:custGeom>
            <a:avLst/>
            <a:gdLst>
              <a:gd name="connsiteX0" fmla="*/ 3631746 w 7875520"/>
              <a:gd name="connsiteY0" fmla="*/ 0 h 6467015"/>
              <a:gd name="connsiteX1" fmla="*/ 7875520 w 7875520"/>
              <a:gd name="connsiteY1" fmla="*/ 0 h 6467015"/>
              <a:gd name="connsiteX2" fmla="*/ 4243774 w 7875520"/>
              <a:gd name="connsiteY2" fmla="*/ 6467015 h 6467015"/>
              <a:gd name="connsiteX3" fmla="*/ 0 w 7875520"/>
              <a:gd name="connsiteY3" fmla="*/ 6467015 h 646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5520" h="6467015">
                <a:moveTo>
                  <a:pt x="3631746" y="0"/>
                </a:moveTo>
                <a:lnTo>
                  <a:pt x="7875520" y="0"/>
                </a:lnTo>
                <a:lnTo>
                  <a:pt x="4243774" y="6467015"/>
                </a:lnTo>
                <a:lnTo>
                  <a:pt x="0" y="64670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42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6A7AAB58-9D0E-4683-B424-B952F8273E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3423" y="194553"/>
            <a:ext cx="3325154" cy="645865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1909192" y="2652141"/>
            <a:ext cx="7406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平台上提供的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每天更新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  <a:endParaRPr lang="zh-CN" altLang="en-US" sz="900" dirty="0">
              <a:noFill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34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7CEB87E3-0290-428C-83AF-FEAB03DD25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0809" y="1614488"/>
            <a:ext cx="5441004" cy="4222107"/>
          </a:xfrm>
          <a:ln w="76200">
            <a:solidFill>
              <a:schemeClr val="bg1"/>
            </a:solidFill>
            <a:miter lim="800000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41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BC3BA0EB-1C85-4122-B50A-594FA725DB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312" y="2140085"/>
            <a:ext cx="11255375" cy="326363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13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F69A530B-63FE-4E65-8DF7-54F7233DB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606" y="195263"/>
            <a:ext cx="7451725" cy="644842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4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4BD859-9D1C-41F1-8D45-DF82FB38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71A026-2D73-4847-8731-34B0BF67B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6669E5-94FE-4AC1-A569-B2AAE2D99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08A91-575B-4B08-A997-5A602CFFA8FC}" type="datetimeFigureOut">
              <a:rPr lang="zh-CN" altLang="en-US" smtClean="0"/>
              <a:t>2023/9/18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652FAB-2008-4E5A-8F0C-3BCDFC814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E2B85E-667C-46BB-B50E-4A4C780A0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6B099-0376-43F1-831D-D34B5823117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909192" y="2652141"/>
            <a:ext cx="7406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平台上提供的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作品，雷锋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-WWW.LFPPT.COM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每天更新</a:t>
            </a:r>
            <a:r>
              <a:rPr lang="en-US" altLang="zh-CN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  <a:endParaRPr lang="zh-CN" altLang="en-US" sz="900" dirty="0">
              <a:noFill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013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21" Type="http://schemas.openxmlformats.org/officeDocument/2006/relationships/image" Target="../media/image3.emf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6.jp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5.svg"/><Relationship Id="rId10" Type="http://schemas.openxmlformats.org/officeDocument/2006/relationships/tags" Target="../tags/tag11.xml"/><Relationship Id="rId19" Type="http://schemas.openxmlformats.org/officeDocument/2006/relationships/image" Target="../media/image1.emf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1.xml"/><Relationship Id="rId5" Type="http://schemas.openxmlformats.org/officeDocument/2006/relationships/image" Target="../media/image24.jp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Relationship Id="rId5" Type="http://schemas.openxmlformats.org/officeDocument/2006/relationships/image" Target="../media/image25.jp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3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Relationship Id="rId5" Type="http://schemas.openxmlformats.org/officeDocument/2006/relationships/image" Target="../media/image24.jp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7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5.xml"/><Relationship Id="rId6" Type="http://schemas.openxmlformats.org/officeDocument/2006/relationships/image" Target="../media/image26.jpg"/><Relationship Id="rId5" Type="http://schemas.openxmlformats.org/officeDocument/2006/relationships/image" Target="../media/image24.jp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6.xml"/><Relationship Id="rId5" Type="http://schemas.openxmlformats.org/officeDocument/2006/relationships/image" Target="../media/image28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7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image" Target="../media/image1.emf"/><Relationship Id="rId3" Type="http://schemas.openxmlformats.org/officeDocument/2006/relationships/tags" Target="../tags/tag20.xml"/><Relationship Id="rId21" Type="http://schemas.openxmlformats.org/officeDocument/2006/relationships/image" Target="../media/image9.emf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19.xml"/><Relationship Id="rId16" Type="http://schemas.openxmlformats.org/officeDocument/2006/relationships/slideLayout" Target="../slideLayouts/slideLayout3.xml"/><Relationship Id="rId20" Type="http://schemas.openxmlformats.org/officeDocument/2006/relationships/image" Target="../media/image8.emf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2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1.emf"/><Relationship Id="rId10" Type="http://schemas.openxmlformats.org/officeDocument/2006/relationships/tags" Target="../tags/tag27.xml"/><Relationship Id="rId19" Type="http://schemas.openxmlformats.org/officeDocument/2006/relationships/image" Target="../media/image7.emf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.emf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5.xml"/><Relationship Id="rId5" Type="http://schemas.openxmlformats.org/officeDocument/2006/relationships/image" Target="../media/image46.PNG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7.xml"/><Relationship Id="rId5" Type="http://schemas.openxmlformats.org/officeDocument/2006/relationships/image" Target="../media/image51.png"/><Relationship Id="rId4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5" Type="http://schemas.openxmlformats.org/officeDocument/2006/relationships/hyperlink" Target="https://aihub.or.kr/aihubdata/data/view.do?currMenu=&amp;topMenu=&amp;aihubDataSe=realm&amp;dataSetSn=78" TargetMode="Externa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7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slideLayout" Target="../slideLayouts/slideLayout6.xml"/><Relationship Id="rId3" Type="http://schemas.openxmlformats.org/officeDocument/2006/relationships/tags" Target="../tags/tag75.xml"/><Relationship Id="rId21" Type="http://schemas.openxmlformats.org/officeDocument/2006/relationships/image" Target="../media/image2.png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2" Type="http://schemas.openxmlformats.org/officeDocument/2006/relationships/tags" Target="../tags/tag74.xml"/><Relationship Id="rId16" Type="http://schemas.openxmlformats.org/officeDocument/2006/relationships/tags" Target="../tags/tag88.xml"/><Relationship Id="rId20" Type="http://schemas.openxmlformats.org/officeDocument/2006/relationships/image" Target="../media/image1.emf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tags" Target="../tags/tag87.xml"/><Relationship Id="rId10" Type="http://schemas.openxmlformats.org/officeDocument/2006/relationships/tags" Target="../tags/tag82.xml"/><Relationship Id="rId19" Type="http://schemas.openxmlformats.org/officeDocument/2006/relationships/notesSlide" Target="../notesSlides/notesSlide34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tags" Target="../tags/tag86.xml"/><Relationship Id="rId2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15.png"/><Relationship Id="rId18" Type="http://schemas.openxmlformats.org/officeDocument/2006/relationships/image" Target="../media/image19.emf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notesSlide" Target="../notesSlides/notesSlide8.xml"/><Relationship Id="rId17" Type="http://schemas.openxmlformats.org/officeDocument/2006/relationships/image" Target="../media/image18.emf"/><Relationship Id="rId2" Type="http://schemas.openxmlformats.org/officeDocument/2006/relationships/tags" Target="../tags/tag39.xml"/><Relationship Id="rId16" Type="http://schemas.openxmlformats.org/officeDocument/2006/relationships/image" Target="../media/image17.emf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2.xml"/><Relationship Id="rId15" Type="http://schemas.openxmlformats.org/officeDocument/2006/relationships/image" Target="../media/image1.emf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5" Type="http://schemas.openxmlformats.org/officeDocument/2006/relationships/image" Target="../media/image20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8437" y="190499"/>
            <a:ext cx="11795126" cy="6462713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_矩形 22">
            <a:extLst>
              <a:ext uri="{FF2B5EF4-FFF2-40B4-BE49-F238E27FC236}">
                <a16:creationId xmlns:a16="http://schemas.microsoft.com/office/drawing/2014/main" id="{7F9AB3B4-C6E6-43C2-BD72-DA243AB83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3909941"/>
            <a:ext cx="13224699" cy="134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239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BEAUTY</a:t>
            </a:r>
          </a:p>
        </p:txBody>
      </p:sp>
      <p:pic>
        <p:nvPicPr>
          <p:cNvPr id="43" name="PA_图片 42">
            <a:extLst>
              <a:ext uri="{FF2B5EF4-FFF2-40B4-BE49-F238E27FC236}">
                <a16:creationId xmlns:a16="http://schemas.microsoft.com/office/drawing/2014/main" id="{B542AB2E-E01C-4697-B9E9-6B7433EC66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3563754" y="870497"/>
            <a:ext cx="5064492" cy="5102713"/>
          </a:xfrm>
          <a:prstGeom prst="rect">
            <a:avLst/>
          </a:prstGeom>
        </p:spPr>
      </p:pic>
      <p:sp>
        <p:nvSpPr>
          <p:cNvPr id="53" name="A">
            <a:extLst>
              <a:ext uri="{FF2B5EF4-FFF2-40B4-BE49-F238E27FC236}">
                <a16:creationId xmlns:a16="http://schemas.microsoft.com/office/drawing/2014/main" id="{F89EE3F0-FEC5-46D9-89F5-FB6A2908D9F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2664103">
            <a:off x="11016684" y="4676409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A">
            <a:extLst>
              <a:ext uri="{FF2B5EF4-FFF2-40B4-BE49-F238E27FC236}">
                <a16:creationId xmlns:a16="http://schemas.microsoft.com/office/drawing/2014/main" id="{9541B6FE-389D-4A83-8623-58B562B039D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883985">
            <a:off x="10209981" y="1704017"/>
            <a:ext cx="239077" cy="2061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A">
            <a:extLst>
              <a:ext uri="{FF2B5EF4-FFF2-40B4-BE49-F238E27FC236}">
                <a16:creationId xmlns:a16="http://schemas.microsoft.com/office/drawing/2014/main" id="{EC506821-F6A7-4E16-B2F5-35E46397643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20608842">
            <a:off x="10679744" y="1184139"/>
            <a:ext cx="546094" cy="470771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A">
            <a:extLst>
              <a:ext uri="{FF2B5EF4-FFF2-40B4-BE49-F238E27FC236}">
                <a16:creationId xmlns:a16="http://schemas.microsoft.com/office/drawing/2014/main" id="{D0C7D926-4FA2-4ED2-9C46-17E5F5971F5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2664103">
            <a:off x="2431869" y="684011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A">
            <a:extLst>
              <a:ext uri="{FF2B5EF4-FFF2-40B4-BE49-F238E27FC236}">
                <a16:creationId xmlns:a16="http://schemas.microsoft.com/office/drawing/2014/main" id="{A637CAF0-ED9C-4728-BC94-9C9914064CF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20599068">
            <a:off x="1246397" y="1179877"/>
            <a:ext cx="276444" cy="238314"/>
          </a:xfrm>
          <a:prstGeom prst="triangle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A">
            <a:extLst>
              <a:ext uri="{FF2B5EF4-FFF2-40B4-BE49-F238E27FC236}">
                <a16:creationId xmlns:a16="http://schemas.microsoft.com/office/drawing/2014/main" id="{54CF6CBE-A2B0-4425-A5BC-C44EA0EB27C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883985">
            <a:off x="1922101" y="1729036"/>
            <a:ext cx="239077" cy="2061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A_PicturePlaceholder 4"/>
          <p:cNvPicPr>
            <a:picLocks noGrp="1" noChangeAspect="1"/>
          </p:cNvPicPr>
          <p:nvPr>
            <p:ph type="pic" sz="quarter" idx="10"/>
            <p:custDataLst>
              <p:tags r:id="rId11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5" r="15705"/>
          <a:stretch>
            <a:fillRect/>
          </a:stretch>
        </p:blipFill>
        <p:spPr/>
      </p:pic>
      <p:grpSp>
        <p:nvGrpSpPr>
          <p:cNvPr id="2" name="雷锋PPT网www.lfppt.com">
            <a:extLst>
              <a:ext uri="{FF2B5EF4-FFF2-40B4-BE49-F238E27FC236}">
                <a16:creationId xmlns:a16="http://schemas.microsoft.com/office/drawing/2014/main" id="{0B35A78D-05B8-47CD-98FA-757261542DF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2021324" y="2772384"/>
            <a:ext cx="8370375" cy="2849563"/>
            <a:chOff x="2021324" y="2772384"/>
            <a:chExt cx="8370375" cy="284956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4DE8F78-19AD-424B-B967-B861FB86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50000"/>
            </a:blip>
            <a:stretch>
              <a:fillRect/>
            </a:stretch>
          </p:blipFill>
          <p:spPr>
            <a:xfrm>
              <a:off x="2021324" y="2772384"/>
              <a:ext cx="8370375" cy="2849563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8811F4D-3907-4CD3-B6D9-FFBE97191C54}"/>
                </a:ext>
              </a:extLst>
            </p:cNvPr>
            <p:cNvSpPr/>
            <p:nvPr/>
          </p:nvSpPr>
          <p:spPr>
            <a:xfrm>
              <a:off x="2440902" y="3229939"/>
              <a:ext cx="5518697" cy="1038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altLang="zh-CN" sz="9600" i="1">
                  <a:solidFill>
                    <a:schemeClr val="bg1"/>
                  </a:solidFill>
                  <a:latin typeface="Freestyle Script" panose="030804020302050B0404" pitchFamily="66" charset="0"/>
                  <a:ea typeface="AjiwaiPro" panose="02000600000000000000" pitchFamily="2" charset="-128"/>
                  <a:cs typeface="Open Sans" panose="020B0606030504020204" pitchFamily="34" charset="0"/>
                </a:rPr>
                <a:t>TryOnDiffusion</a:t>
              </a:r>
              <a:endParaRPr lang="zh-CN" altLang="en-US" sz="9600" i="1" dirty="0">
                <a:solidFill>
                  <a:schemeClr val="bg1"/>
                </a:solidFill>
                <a:latin typeface="Freestyle Script" panose="030804020302050B0404" pitchFamily="66" charset="0"/>
                <a:ea typeface="AjiwaiPro" panose="02000600000000000000" pitchFamily="2" charset="-128"/>
                <a:cs typeface="Open Sans" panose="020B0606030504020204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A67A1F7-6E56-48C0-97CB-D31F822C50E3}"/>
                </a:ext>
              </a:extLst>
            </p:cNvPr>
            <p:cNvSpPr/>
            <p:nvPr/>
          </p:nvSpPr>
          <p:spPr>
            <a:xfrm>
              <a:off x="4699806" y="3864220"/>
              <a:ext cx="4459875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800" i="1" dirty="0">
                  <a:solidFill>
                    <a:schemeClr val="bg1"/>
                  </a:solidFill>
                  <a:latin typeface="Freestyle Script" panose="030804020302050B0404" pitchFamily="66" charset="0"/>
                  <a:ea typeface="AjiwaiPro" panose="02000600000000000000" pitchFamily="2" charset="-128"/>
                  <a:cs typeface="Open Sans" panose="020B0606030504020204" pitchFamily="34" charset="0"/>
                </a:rPr>
                <a:t>Virtual Fitting</a:t>
              </a:r>
              <a:endParaRPr lang="zh-CN" altLang="en-US" sz="8800" i="1" dirty="0"/>
            </a:p>
          </p:txBody>
        </p:sp>
      </p:grpSp>
      <p:sp>
        <p:nvSpPr>
          <p:cNvPr id="54" name="A">
            <a:extLst>
              <a:ext uri="{FF2B5EF4-FFF2-40B4-BE49-F238E27FC236}">
                <a16:creationId xmlns:a16="http://schemas.microsoft.com/office/drawing/2014/main" id="{6BE892AD-46AD-4909-92AC-6A56C8B431F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20599068">
            <a:off x="9701940" y="4673352"/>
            <a:ext cx="276444" cy="238314"/>
          </a:xfrm>
          <a:prstGeom prst="triangle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A">
            <a:extLst>
              <a:ext uri="{FF2B5EF4-FFF2-40B4-BE49-F238E27FC236}">
                <a16:creationId xmlns:a16="http://schemas.microsoft.com/office/drawing/2014/main" id="{B38F7DC4-5BCF-4EDE-B0FE-426ADB51E96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659763">
            <a:off x="8460493" y="5506808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A">
            <a:extLst>
              <a:ext uri="{FF2B5EF4-FFF2-40B4-BE49-F238E27FC236}">
                <a16:creationId xmlns:a16="http://schemas.microsoft.com/office/drawing/2014/main" id="{786BF419-B9FD-4F32-98EC-4DFD45BB379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2525770">
            <a:off x="10531634" y="5264102"/>
            <a:ext cx="184311" cy="158889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26">
            <a:extLst>
              <a:ext uri="{FF2B5EF4-FFF2-40B4-BE49-F238E27FC236}">
                <a16:creationId xmlns:a16="http://schemas.microsoft.com/office/drawing/2014/main" id="{9E01CD37-9D08-47D5-AE36-F83EE9F2436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2525770">
            <a:off x="1927497" y="4984643"/>
            <a:ext cx="184311" cy="158889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F2D5FA-3B77-99BD-9B1A-327BECF8CBED}"/>
              </a:ext>
            </a:extLst>
          </p:cNvPr>
          <p:cNvSpPr/>
          <p:nvPr/>
        </p:nvSpPr>
        <p:spPr>
          <a:xfrm>
            <a:off x="1551230" y="6046574"/>
            <a:ext cx="2208490" cy="510749"/>
          </a:xfrm>
          <a:prstGeom prst="rect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6E32AA-CDBD-3939-D711-E8877C10312E}"/>
              </a:ext>
            </a:extLst>
          </p:cNvPr>
          <p:cNvSpPr/>
          <p:nvPr/>
        </p:nvSpPr>
        <p:spPr>
          <a:xfrm>
            <a:off x="255792" y="5464275"/>
            <a:ext cx="1207462" cy="1131787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14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794B-50B6-1972-43D3-B9CC68E061E8}"/>
              </a:ext>
            </a:extLst>
          </p:cNvPr>
          <p:cNvSpPr txBox="1"/>
          <p:nvPr/>
        </p:nvSpPr>
        <p:spPr>
          <a:xfrm>
            <a:off x="879976" y="1231641"/>
            <a:ext cx="332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① 이미지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전처리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CF0F3-B2E0-06AA-C623-C3E1E7B7273E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E1A64-51D5-5DB6-9E3F-3A2214A168C2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학습 데이터 소개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(Train/dev set)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73F5E5-E1AD-5044-0C05-0E9E631D5451}"/>
              </a:ext>
            </a:extLst>
          </p:cNvPr>
          <p:cNvSpPr/>
          <p:nvPr/>
        </p:nvSpPr>
        <p:spPr>
          <a:xfrm>
            <a:off x="1177036" y="2286810"/>
            <a:ext cx="2734009" cy="366032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FE4AB-F26D-E7C4-0C7E-9866D017B84A}"/>
              </a:ext>
            </a:extLst>
          </p:cNvPr>
          <p:cNvSpPr txBox="1"/>
          <p:nvPr/>
        </p:nvSpPr>
        <p:spPr>
          <a:xfrm>
            <a:off x="9060873" y="6213764"/>
            <a:ext cx="246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 출처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AI-Hub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2A1C10-1B0F-D48F-0856-B40963EE22BB}"/>
              </a:ext>
            </a:extLst>
          </p:cNvPr>
          <p:cNvSpPr/>
          <p:nvPr/>
        </p:nvSpPr>
        <p:spPr>
          <a:xfrm>
            <a:off x="4208106" y="2289038"/>
            <a:ext cx="2734009" cy="366032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36F7F-32BA-0839-9FAA-5D4F697A4FA2}"/>
              </a:ext>
            </a:extLst>
          </p:cNvPr>
          <p:cNvSpPr txBox="1"/>
          <p:nvPr/>
        </p:nvSpPr>
        <p:spPr>
          <a:xfrm>
            <a:off x="7140552" y="1286370"/>
            <a:ext cx="45423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구성</a:t>
            </a:r>
            <a:endParaRPr lang="en-US" altLang="ko-KR" b="0" i="0" dirty="0">
              <a:solidFill>
                <a:srgbClr val="000000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 패션 이미지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Model-Image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0000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패션 이미지 모델 키포인트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r>
              <a:rPr lang="en-US" altLang="ko-KR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Model-Pose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 패션 영상 모델 영역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</a:p>
          <a:p>
            <a:r>
              <a:rPr lang="en-US" altLang="ko-KR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Model-Parse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0000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패션상품 대표 사진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Item-Image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0000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패션상품 키포인트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Item-Pose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패션상품 영역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Item-Parse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0000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패션 영상 및 패션상품 페어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wearing_info.json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527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수행 결과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794B-50B6-1972-43D3-B9CC68E061E8}"/>
              </a:ext>
            </a:extLst>
          </p:cNvPr>
          <p:cNvSpPr txBox="1"/>
          <p:nvPr/>
        </p:nvSpPr>
        <p:spPr>
          <a:xfrm>
            <a:off x="879976" y="1231641"/>
            <a:ext cx="332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제시 ① 이미지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CF0F3-B2E0-06AA-C623-C3E1E7B7273E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E1A64-51D5-5DB6-9E3F-3A2214A168C2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 데이터 소개 </a:t>
            </a:r>
            <a:r>
              <a:rPr lang="en-US" altLang="ko-KR" b="1" spc="-1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(Train/dev set)</a:t>
            </a: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73F5E5-E1AD-5044-0C05-0E9E631D5451}"/>
              </a:ext>
            </a:extLst>
          </p:cNvPr>
          <p:cNvSpPr/>
          <p:nvPr/>
        </p:nvSpPr>
        <p:spPr>
          <a:xfrm>
            <a:off x="1069064" y="2272773"/>
            <a:ext cx="10460933" cy="366032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331E3-9152-E058-42B3-F1DB1B3A3B56}"/>
              </a:ext>
            </a:extLst>
          </p:cNvPr>
          <p:cNvSpPr txBox="1"/>
          <p:nvPr/>
        </p:nvSpPr>
        <p:spPr>
          <a:xfrm>
            <a:off x="9060873" y="6213764"/>
            <a:ext cx="246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 출처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AI-Hub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478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2010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794B-50B6-1972-43D3-B9CC68E061E8}"/>
              </a:ext>
            </a:extLst>
          </p:cNvPr>
          <p:cNvSpPr txBox="1"/>
          <p:nvPr/>
        </p:nvSpPr>
        <p:spPr>
          <a:xfrm>
            <a:off x="879976" y="1231641"/>
            <a:ext cx="332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① 이미지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전처리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CF0F3-B2E0-06AA-C623-C3E1E7B7273E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E1A64-51D5-5DB6-9E3F-3A2214A168C2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</a:t>
            </a:r>
            <a:r>
              <a:rPr lang="ko-KR" altLang="en-US" b="1" spc="-100" dirty="0" err="1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프로세스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개체 틀 25" descr="의류, 바지, 스탠딩, 캐주얼 드레스이(가) 표시된 사진&#10;&#10;자동 생성된 설명">
            <a:extLst>
              <a:ext uri="{FF2B5EF4-FFF2-40B4-BE49-F238E27FC236}">
                <a16:creationId xmlns:a16="http://schemas.microsoft.com/office/drawing/2014/main" id="{E29A2692-3EF2-1A6A-C9CA-6DAF71CB78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4" b="21864"/>
          <a:stretch>
            <a:fillRect/>
          </a:stretch>
        </p:blipFill>
        <p:spPr>
          <a:xfrm>
            <a:off x="3893160" y="1656757"/>
            <a:ext cx="4077130" cy="4078609"/>
          </a:xfr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7" name="원형: 비어 있음 26">
            <a:extLst>
              <a:ext uri="{FF2B5EF4-FFF2-40B4-BE49-F238E27FC236}">
                <a16:creationId xmlns:a16="http://schemas.microsoft.com/office/drawing/2014/main" id="{F31FD78F-DC6D-63E1-F0D6-D25204E8A7CE}"/>
              </a:ext>
            </a:extLst>
          </p:cNvPr>
          <p:cNvSpPr/>
          <p:nvPr/>
        </p:nvSpPr>
        <p:spPr>
          <a:xfrm>
            <a:off x="6283403" y="4325321"/>
            <a:ext cx="712575" cy="696333"/>
          </a:xfrm>
          <a:prstGeom prst="donut">
            <a:avLst>
              <a:gd name="adj" fmla="val 28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E7EE7E1-F7BF-EF43-AF71-787A2A516DFD}"/>
              </a:ext>
            </a:extLst>
          </p:cNvPr>
          <p:cNvCxnSpPr/>
          <p:nvPr/>
        </p:nvCxnSpPr>
        <p:spPr>
          <a:xfrm flipV="1">
            <a:off x="6283403" y="1869926"/>
            <a:ext cx="2627332" cy="6680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81B6886-9C51-ED91-F99B-1141A289DCC6}"/>
              </a:ext>
            </a:extLst>
          </p:cNvPr>
          <p:cNvSpPr txBox="1"/>
          <p:nvPr/>
        </p:nvSpPr>
        <p:spPr>
          <a:xfrm>
            <a:off x="8952046" y="1656757"/>
            <a:ext cx="280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(Separated person)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959EE55-38FA-733D-400A-F4B4705B976C}"/>
              </a:ext>
            </a:extLst>
          </p:cNvPr>
          <p:cNvCxnSpPr/>
          <p:nvPr/>
        </p:nvCxnSpPr>
        <p:spPr>
          <a:xfrm>
            <a:off x="6935631" y="4863384"/>
            <a:ext cx="2315973" cy="4657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9BA9BB9-86A8-1F1E-AAA7-4AF12180BDF3}"/>
              </a:ext>
            </a:extLst>
          </p:cNvPr>
          <p:cNvSpPr txBox="1"/>
          <p:nvPr/>
        </p:nvSpPr>
        <p:spPr>
          <a:xfrm>
            <a:off x="8952045" y="5402852"/>
            <a:ext cx="280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Jp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(Joint person)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EB69358-C333-1C99-D0F6-699980C7D200}"/>
              </a:ext>
            </a:extLst>
          </p:cNvPr>
          <p:cNvSpPr/>
          <p:nvPr/>
        </p:nvSpPr>
        <p:spPr>
          <a:xfrm>
            <a:off x="5455227" y="2131536"/>
            <a:ext cx="828176" cy="12584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11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233766" y="197872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794B-50B6-1972-43D3-B9CC68E061E8}"/>
              </a:ext>
            </a:extLst>
          </p:cNvPr>
          <p:cNvSpPr txBox="1"/>
          <p:nvPr/>
        </p:nvSpPr>
        <p:spPr>
          <a:xfrm>
            <a:off x="879976" y="1231641"/>
            <a:ext cx="332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① 이미지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전처리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CF0F3-B2E0-06AA-C623-C3E1E7B7273E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E1A64-51D5-5DB6-9E3F-3A2214A168C2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이미지 </a:t>
            </a: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전처리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프로세스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AE753AD3-3125-B022-56AA-1DC80DCCA88C}"/>
              </a:ext>
            </a:extLst>
          </p:cNvPr>
          <p:cNvSpPr/>
          <p:nvPr/>
        </p:nvSpPr>
        <p:spPr>
          <a:xfrm>
            <a:off x="4833364" y="3196967"/>
            <a:ext cx="712575" cy="696333"/>
          </a:xfrm>
          <a:prstGeom prst="donut">
            <a:avLst>
              <a:gd name="adj" fmla="val 28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개체 틀 15" descr="의류, 소매, 패션이(가) 표시된 사진&#10;&#10;자동 생성된 설명">
            <a:extLst>
              <a:ext uri="{FF2B5EF4-FFF2-40B4-BE49-F238E27FC236}">
                <a16:creationId xmlns:a16="http://schemas.microsoft.com/office/drawing/2014/main" id="{737ADD40-8C55-9E44-6233-5CA9D04EDF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4" b="21864"/>
          <a:stretch>
            <a:fillRect/>
          </a:stretch>
        </p:blipFill>
        <p:spPr>
          <a:xfrm>
            <a:off x="3872510" y="1618210"/>
            <a:ext cx="4077130" cy="4078609"/>
          </a:xfr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A68E15-9535-EE68-CDA7-1350DEA93CCA}"/>
              </a:ext>
            </a:extLst>
          </p:cNvPr>
          <p:cNvSpPr txBox="1"/>
          <p:nvPr/>
        </p:nvSpPr>
        <p:spPr>
          <a:xfrm>
            <a:off x="9152947" y="3475899"/>
            <a:ext cx="280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Jg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(Joint garment)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9471E66-539E-FE16-2148-A94959E071E5}"/>
              </a:ext>
            </a:extLst>
          </p:cNvPr>
          <p:cNvCxnSpPr/>
          <p:nvPr/>
        </p:nvCxnSpPr>
        <p:spPr>
          <a:xfrm>
            <a:off x="6865236" y="3628987"/>
            <a:ext cx="224355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BE49D0-26F6-E0CD-FABE-1C8424859260}"/>
              </a:ext>
            </a:extLst>
          </p:cNvPr>
          <p:cNvSpPr txBox="1"/>
          <p:nvPr/>
        </p:nvSpPr>
        <p:spPr>
          <a:xfrm>
            <a:off x="1284161" y="2695760"/>
            <a:ext cx="302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Sg(Separated garment)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F0DFB0F2-78B2-1BDA-FFDD-6E65065C454B}"/>
              </a:ext>
            </a:extLst>
          </p:cNvPr>
          <p:cNvSpPr/>
          <p:nvPr/>
        </p:nvSpPr>
        <p:spPr>
          <a:xfrm>
            <a:off x="6152661" y="3280821"/>
            <a:ext cx="712575" cy="696333"/>
          </a:xfrm>
          <a:prstGeom prst="donut">
            <a:avLst>
              <a:gd name="adj" fmla="val 28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9D88F0-D064-3CCD-A591-5E31B2F2FAB8}"/>
              </a:ext>
            </a:extLst>
          </p:cNvPr>
          <p:cNvSpPr/>
          <p:nvPr/>
        </p:nvSpPr>
        <p:spPr>
          <a:xfrm>
            <a:off x="4366727" y="2618509"/>
            <a:ext cx="1125358" cy="195268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8E71A3-C32B-C30F-CA40-44EB958B2709}"/>
              </a:ext>
            </a:extLst>
          </p:cNvPr>
          <p:cNvCxnSpPr/>
          <p:nvPr/>
        </p:nvCxnSpPr>
        <p:spPr>
          <a:xfrm flipH="1" flipV="1">
            <a:off x="2992582" y="3196967"/>
            <a:ext cx="1374145" cy="10633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523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794B-50B6-1972-43D3-B9CC68E061E8}"/>
              </a:ext>
            </a:extLst>
          </p:cNvPr>
          <p:cNvSpPr txBox="1"/>
          <p:nvPr/>
        </p:nvSpPr>
        <p:spPr>
          <a:xfrm>
            <a:off x="879976" y="1231641"/>
            <a:ext cx="332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① 이미지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전처리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CF0F3-B2E0-06AA-C623-C3E1E7B7273E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E1A64-51D5-5DB6-9E3F-3A2214A168C2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 </a:t>
            </a:r>
            <a:r>
              <a:rPr lang="ko-KR" altLang="en-US" b="1" spc="-100" dirty="0" err="1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altLang="en-US" b="1" spc="-100" dirty="0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프로세스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22EBE00-980D-9CDB-AAD3-254DF605A27D}"/>
              </a:ext>
            </a:extLst>
          </p:cNvPr>
          <p:cNvSpPr/>
          <p:nvPr/>
        </p:nvSpPr>
        <p:spPr>
          <a:xfrm>
            <a:off x="2542871" y="2546809"/>
            <a:ext cx="1192425" cy="118456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Sp,Sg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70F2A7B-B753-EFD9-1620-D156C8FECA8F}"/>
              </a:ext>
            </a:extLst>
          </p:cNvPr>
          <p:cNvSpPr/>
          <p:nvPr/>
        </p:nvSpPr>
        <p:spPr>
          <a:xfrm>
            <a:off x="2542871" y="4509019"/>
            <a:ext cx="1192425" cy="1184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Jp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en-US" altLang="ko-KR" sz="2000" b="1" dirty="0" err="1">
                <a:solidFill>
                  <a:schemeClr val="tx1"/>
                </a:solidFill>
              </a:rPr>
              <a:t>Jg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155644B-8FDF-CDA1-2828-18420DE926E2}"/>
              </a:ext>
            </a:extLst>
          </p:cNvPr>
          <p:cNvSpPr/>
          <p:nvPr/>
        </p:nvSpPr>
        <p:spPr>
          <a:xfrm>
            <a:off x="3948545" y="3033946"/>
            <a:ext cx="922035" cy="1631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8CD9953-4A17-65BB-3F7D-FCD7E59CDBD6}"/>
              </a:ext>
            </a:extLst>
          </p:cNvPr>
          <p:cNvSpPr/>
          <p:nvPr/>
        </p:nvSpPr>
        <p:spPr>
          <a:xfrm>
            <a:off x="3970520" y="5021654"/>
            <a:ext cx="922035" cy="16310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1806644-4F79-13DB-38F6-776852BC5CF6}"/>
              </a:ext>
            </a:extLst>
          </p:cNvPr>
          <p:cNvSpPr/>
          <p:nvPr/>
        </p:nvSpPr>
        <p:spPr>
          <a:xfrm>
            <a:off x="5212042" y="2300573"/>
            <a:ext cx="4862945" cy="1558634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Human Parsing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5B64FD0-F828-8806-9002-3ACE1E673A1F}"/>
              </a:ext>
            </a:extLst>
          </p:cNvPr>
          <p:cNvSpPr/>
          <p:nvPr/>
        </p:nvSpPr>
        <p:spPr>
          <a:xfrm>
            <a:off x="5214018" y="4323891"/>
            <a:ext cx="4862945" cy="1558634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</a:rPr>
              <a:t>Pose Estimation</a:t>
            </a:r>
            <a:endParaRPr lang="ko-KR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594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2010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794B-50B6-1972-43D3-B9CC68E061E8}"/>
              </a:ext>
            </a:extLst>
          </p:cNvPr>
          <p:cNvSpPr txBox="1"/>
          <p:nvPr/>
        </p:nvSpPr>
        <p:spPr>
          <a:xfrm>
            <a:off x="879976" y="1231641"/>
            <a:ext cx="332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① 이미지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전처리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CF0F3-B2E0-06AA-C623-C3E1E7B7273E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E1A64-51D5-5DB6-9E3F-3A2214A168C2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이미지 </a:t>
            </a: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전처리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프로세스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개체 틀 25" descr="의류, 바지, 스탠딩, 캐주얼 드레스이(가) 표시된 사진&#10;&#10;자동 생성된 설명">
            <a:extLst>
              <a:ext uri="{FF2B5EF4-FFF2-40B4-BE49-F238E27FC236}">
                <a16:creationId xmlns:a16="http://schemas.microsoft.com/office/drawing/2014/main" id="{E29A2692-3EF2-1A6A-C9CA-6DAF71CB78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4" b="21864"/>
          <a:stretch>
            <a:fillRect/>
          </a:stretch>
        </p:blipFill>
        <p:spPr>
          <a:xfrm>
            <a:off x="2510461" y="2154549"/>
            <a:ext cx="4077130" cy="4078609"/>
          </a:xfr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AE753AD3-3125-B022-56AA-1DC80DCCA88C}"/>
              </a:ext>
            </a:extLst>
          </p:cNvPr>
          <p:cNvSpPr/>
          <p:nvPr/>
        </p:nvSpPr>
        <p:spPr>
          <a:xfrm>
            <a:off x="3453520" y="3323230"/>
            <a:ext cx="1987665" cy="1907111"/>
          </a:xfrm>
          <a:prstGeom prst="donut">
            <a:avLst>
              <a:gd name="adj" fmla="val 28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1B6886-9C51-ED91-F99B-1141A289DCC6}"/>
              </a:ext>
            </a:extLst>
          </p:cNvPr>
          <p:cNvSpPr txBox="1"/>
          <p:nvPr/>
        </p:nvSpPr>
        <p:spPr>
          <a:xfrm>
            <a:off x="7232787" y="1741534"/>
            <a:ext cx="280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Ia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(Isolated atomy)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A68E15-9535-EE68-CDA7-1350DEA93CCA}"/>
              </a:ext>
            </a:extLst>
          </p:cNvPr>
          <p:cNvSpPr txBox="1"/>
          <p:nvPr/>
        </p:nvSpPr>
        <p:spPr>
          <a:xfrm>
            <a:off x="7873874" y="3239737"/>
            <a:ext cx="280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(Isolated clothing)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FB15FA-1921-D3C9-B496-E24394DD43BB}"/>
              </a:ext>
            </a:extLst>
          </p:cNvPr>
          <p:cNvSpPr/>
          <p:nvPr/>
        </p:nvSpPr>
        <p:spPr>
          <a:xfrm>
            <a:off x="3538463" y="2491110"/>
            <a:ext cx="1857763" cy="3765061"/>
          </a:xfrm>
          <a:prstGeom prst="rect">
            <a:avLst/>
          </a:prstGeom>
          <a:noFill/>
          <a:ln w="603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FE6B7D4-273B-8E92-81F0-A133AA77549A}"/>
              </a:ext>
            </a:extLst>
          </p:cNvPr>
          <p:cNvCxnSpPr/>
          <p:nvPr/>
        </p:nvCxnSpPr>
        <p:spPr>
          <a:xfrm flipV="1">
            <a:off x="5376246" y="2256849"/>
            <a:ext cx="1856541" cy="887733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4844FD4-72E4-DE4F-0253-CB693DA746B7}"/>
              </a:ext>
            </a:extLst>
          </p:cNvPr>
          <p:cNvCxnSpPr/>
          <p:nvPr/>
        </p:nvCxnSpPr>
        <p:spPr>
          <a:xfrm flipV="1">
            <a:off x="5144112" y="3507896"/>
            <a:ext cx="2548741" cy="9871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C1BE6B-56F5-4E82-2A17-6DFA38D84506}"/>
              </a:ext>
            </a:extLst>
          </p:cNvPr>
          <p:cNvSpPr txBox="1"/>
          <p:nvPr/>
        </p:nvSpPr>
        <p:spPr>
          <a:xfrm>
            <a:off x="6822917" y="4492624"/>
            <a:ext cx="4707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이후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Jp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Jg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포즈 키포인트를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[0, 1]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범위로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정규화하여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네트워크 입력으로 사용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D27E320-A4BE-06C3-EF4E-E6A37930A0B9}"/>
              </a:ext>
            </a:extLst>
          </p:cNvPr>
          <p:cNvSpPr/>
          <p:nvPr/>
        </p:nvSpPr>
        <p:spPr>
          <a:xfrm>
            <a:off x="6904255" y="5571838"/>
            <a:ext cx="758536" cy="34667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17B0C9-76DD-500A-D8C1-53484BFEDACF}"/>
              </a:ext>
            </a:extLst>
          </p:cNvPr>
          <p:cNvSpPr txBox="1"/>
          <p:nvPr/>
        </p:nvSpPr>
        <p:spPr>
          <a:xfrm>
            <a:off x="7762009" y="5442569"/>
            <a:ext cx="407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 err="1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ctryon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(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Ia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Jp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Ic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b="0" i="0" dirty="0" err="1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Jg</a:t>
            </a:r>
            <a:r>
              <a:rPr lang="en-US" altLang="ko-KR" b="0" i="0" dirty="0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정의된 </a:t>
            </a:r>
            <a:r>
              <a:rPr lang="ko-KR" altLang="en-US" b="0" i="0" dirty="0" err="1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시착</a:t>
            </a:r>
            <a:r>
              <a:rPr lang="ko-KR" altLang="en-US" b="0" i="0" dirty="0">
                <a:solidFill>
                  <a:srgbClr val="1F2328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조건 입력 생성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43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7872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794B-50B6-1972-43D3-B9CC68E061E8}"/>
              </a:ext>
            </a:extLst>
          </p:cNvPr>
          <p:cNvSpPr txBox="1"/>
          <p:nvPr/>
        </p:nvSpPr>
        <p:spPr>
          <a:xfrm>
            <a:off x="879976" y="1231641"/>
            <a:ext cx="332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① 이미지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전처리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CF0F3-B2E0-06AA-C623-C3E1E7B7273E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E1A64-51D5-5DB6-9E3F-3A2214A168C2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이미지 </a:t>
            </a:r>
            <a:r>
              <a:rPr kumimoji="0" lang="ko-KR" altLang="en-US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전처리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프로세스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개체 틀 25" descr="의류, 바지, 스탠딩, 캐주얼 드레스이(가) 표시된 사진&#10;&#10;자동 생성된 설명">
            <a:extLst>
              <a:ext uri="{FF2B5EF4-FFF2-40B4-BE49-F238E27FC236}">
                <a16:creationId xmlns:a16="http://schemas.microsoft.com/office/drawing/2014/main" id="{FF5965FD-6DBE-D183-EA0A-EF515CE5B2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4" b="21864"/>
          <a:stretch>
            <a:fillRect/>
          </a:stretch>
        </p:blipFill>
        <p:spPr>
          <a:xfrm>
            <a:off x="1882156" y="2632362"/>
            <a:ext cx="2918898" cy="2919957"/>
          </a:xfr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2BDDB96-6B9A-32EA-74F8-2B9E1B65E8D6}"/>
              </a:ext>
            </a:extLst>
          </p:cNvPr>
          <p:cNvSpPr/>
          <p:nvPr/>
        </p:nvSpPr>
        <p:spPr>
          <a:xfrm>
            <a:off x="7346388" y="1417258"/>
            <a:ext cx="2566539" cy="235382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0DCDB61-D63E-FD57-9C66-F6F70FA2EF53}"/>
              </a:ext>
            </a:extLst>
          </p:cNvPr>
          <p:cNvSpPr/>
          <p:nvPr/>
        </p:nvSpPr>
        <p:spPr>
          <a:xfrm>
            <a:off x="7409466" y="3994361"/>
            <a:ext cx="2503461" cy="2366065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AB5182A-CAE3-7862-5F1C-EB0E11B62A38}"/>
              </a:ext>
            </a:extLst>
          </p:cNvPr>
          <p:cNvSpPr/>
          <p:nvPr/>
        </p:nvSpPr>
        <p:spPr>
          <a:xfrm>
            <a:off x="5361709" y="3771085"/>
            <a:ext cx="1579418" cy="64505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26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67BA5-9EA9-F5DC-C6FC-EB0B8964E981}"/>
              </a:ext>
            </a:extLst>
          </p:cNvPr>
          <p:cNvSpPr txBox="1"/>
          <p:nvPr/>
        </p:nvSpPr>
        <p:spPr>
          <a:xfrm>
            <a:off x="879976" y="1231641"/>
            <a:ext cx="332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제시 </a:t>
            </a:r>
            <a:r>
              <a:rPr lang="ko-KR" altLang="en-US" sz="1800" spc="-1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② </a:t>
            </a:r>
            <a:r>
              <a:rPr lang="en-US" altLang="ko-KR" sz="1800" spc="-1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ParallelUNet</a:t>
            </a:r>
            <a:endParaRPr lang="ko-KR" altLang="en-US" sz="1800" spc="-1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B0E93-AEA7-C025-8B65-F0DA929A3DFC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ParallelUNet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( 128 x 128 )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60FC-ABD0-C784-BFCA-29AABF02B4E7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pic>
        <p:nvPicPr>
          <p:cNvPr id="4" name="그림 3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DA709B52-DC87-3952-F8FE-81B58020C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88" y="2178125"/>
            <a:ext cx="10688010" cy="39586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703081-E283-F4FF-127D-4E002AEB36A6}"/>
              </a:ext>
            </a:extLst>
          </p:cNvPr>
          <p:cNvSpPr txBox="1"/>
          <p:nvPr/>
        </p:nvSpPr>
        <p:spPr>
          <a:xfrm>
            <a:off x="6428792" y="6213764"/>
            <a:ext cx="510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 출처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https://tryondiffusion.github.io/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254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67BA5-9EA9-F5DC-C6FC-EB0B8964E981}"/>
              </a:ext>
            </a:extLst>
          </p:cNvPr>
          <p:cNvSpPr txBox="1"/>
          <p:nvPr/>
        </p:nvSpPr>
        <p:spPr>
          <a:xfrm>
            <a:off x="879976" y="1231641"/>
            <a:ext cx="332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② </a:t>
            </a:r>
            <a:r>
              <a:rPr lang="en-US" altLang="ko-KR" sz="1800" spc="-1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ParallelUNet</a:t>
            </a:r>
            <a:endParaRPr lang="ko-KR" altLang="en-US" sz="1800" spc="-1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B0E93-AEA7-C025-8B65-F0DA929A3DFC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Pa</a:t>
            </a:r>
            <a:r>
              <a:rPr lang="en-US" altLang="ko-KR" b="1" spc="-100" dirty="0" err="1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rallelUNet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60FC-ABD0-C784-BFCA-29AABF02B4E7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310DC4B-F49B-989E-08AA-294BF1173A9A}"/>
              </a:ext>
            </a:extLst>
          </p:cNvPr>
          <p:cNvSpPr/>
          <p:nvPr/>
        </p:nvSpPr>
        <p:spPr>
          <a:xfrm>
            <a:off x="7472835" y="2592245"/>
            <a:ext cx="1959020" cy="82400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Person-</a:t>
            </a:r>
            <a:r>
              <a:rPr lang="en-US" altLang="ko-KR" dirty="0" err="1">
                <a:solidFill>
                  <a:schemeClr val="tx1"/>
                </a:solidFill>
              </a:rPr>
              <a:t>UNet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88F183C-75F4-6BBC-EBA6-0D09BB8FDF8B}"/>
              </a:ext>
            </a:extLst>
          </p:cNvPr>
          <p:cNvSpPr/>
          <p:nvPr/>
        </p:nvSpPr>
        <p:spPr>
          <a:xfrm>
            <a:off x="7472835" y="4459341"/>
            <a:ext cx="1959020" cy="82400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clothing-</a:t>
            </a:r>
            <a:r>
              <a:rPr lang="en-US" altLang="ko-KR" dirty="0" err="1">
                <a:solidFill>
                  <a:schemeClr val="tx1"/>
                </a:solidFill>
              </a:rPr>
              <a:t>UNet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5228F1B-A778-9DDF-296D-9D72E094D739}"/>
              </a:ext>
            </a:extLst>
          </p:cNvPr>
          <p:cNvSpPr/>
          <p:nvPr/>
        </p:nvSpPr>
        <p:spPr>
          <a:xfrm>
            <a:off x="4904920" y="2843447"/>
            <a:ext cx="2174456" cy="3536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DAB393-4E1A-11B5-28FC-7F0771693C94}"/>
              </a:ext>
            </a:extLst>
          </p:cNvPr>
          <p:cNvSpPr txBox="1"/>
          <p:nvPr/>
        </p:nvSpPr>
        <p:spPr>
          <a:xfrm>
            <a:off x="5391843" y="2460909"/>
            <a:ext cx="131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19947CB-151C-8A5D-B6A6-B56E499F7109}"/>
              </a:ext>
            </a:extLst>
          </p:cNvPr>
          <p:cNvSpPr/>
          <p:nvPr/>
        </p:nvSpPr>
        <p:spPr>
          <a:xfrm>
            <a:off x="2130089" y="4459341"/>
            <a:ext cx="1959020" cy="82400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Cloth image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B7644F-D24B-E0E6-5B4C-1126FCC017B4}"/>
              </a:ext>
            </a:extLst>
          </p:cNvPr>
          <p:cNvSpPr/>
          <p:nvPr/>
        </p:nvSpPr>
        <p:spPr>
          <a:xfrm>
            <a:off x="1970141" y="2592245"/>
            <a:ext cx="2278916" cy="82400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 image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 noisy image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58B7A8E-ADD2-C822-A5D4-F43FD4761BC8}"/>
              </a:ext>
            </a:extLst>
          </p:cNvPr>
          <p:cNvSpPr/>
          <p:nvPr/>
        </p:nvSpPr>
        <p:spPr>
          <a:xfrm>
            <a:off x="4904920" y="4668049"/>
            <a:ext cx="2174456" cy="35360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F6A47C-0131-EEF1-3082-D90E1D1520CC}"/>
              </a:ext>
            </a:extLst>
          </p:cNvPr>
          <p:cNvSpPr txBox="1"/>
          <p:nvPr/>
        </p:nvSpPr>
        <p:spPr>
          <a:xfrm>
            <a:off x="5391843" y="4307522"/>
            <a:ext cx="131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928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67BA5-9EA9-F5DC-C6FC-EB0B8964E981}"/>
              </a:ext>
            </a:extLst>
          </p:cNvPr>
          <p:cNvSpPr txBox="1"/>
          <p:nvPr/>
        </p:nvSpPr>
        <p:spPr>
          <a:xfrm>
            <a:off x="879976" y="1231641"/>
            <a:ext cx="332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② </a:t>
            </a:r>
            <a:r>
              <a:rPr lang="en-US" altLang="ko-KR" sz="1800" spc="-1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ParallelUNet</a:t>
            </a:r>
            <a:endParaRPr lang="ko-KR" altLang="en-US" sz="1800" spc="-1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B0E93-AEA7-C025-8B65-F0DA929A3DFC}"/>
              </a:ext>
            </a:extLst>
          </p:cNvPr>
          <p:cNvSpPr txBox="1"/>
          <p:nvPr/>
        </p:nvSpPr>
        <p:spPr>
          <a:xfrm>
            <a:off x="1307859" y="1735451"/>
            <a:ext cx="43551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Cross Attention &amp; Pose </a:t>
            </a: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</a:t>
            </a:r>
            <a:r>
              <a:rPr kumimoji="0" lang="en-US" altLang="ko-KR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mbedding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60FC-ABD0-C784-BFCA-29AABF02B4E7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E6480A-B2A5-CCD6-D411-63018CB505B8}"/>
              </a:ext>
            </a:extLst>
          </p:cNvPr>
          <p:cNvSpPr/>
          <p:nvPr/>
        </p:nvSpPr>
        <p:spPr>
          <a:xfrm>
            <a:off x="967641" y="2211245"/>
            <a:ext cx="5230485" cy="41763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6A743B-D638-382D-4219-02DA1455AF15}"/>
              </a:ext>
            </a:extLst>
          </p:cNvPr>
          <p:cNvSpPr/>
          <p:nvPr/>
        </p:nvSpPr>
        <p:spPr>
          <a:xfrm>
            <a:off x="6396563" y="2211244"/>
            <a:ext cx="5230485" cy="417633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411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-1499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58973" y="145815"/>
            <a:ext cx="11860657" cy="6559225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C6D38F3-0E26-41D5-A9F9-171C36B6E1A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1131333" y="1098423"/>
            <a:ext cx="4523362" cy="455749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0A47F19-1F28-40C3-B94D-A54F9B8925BE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589" y="5376744"/>
            <a:ext cx="2274061" cy="99219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6E10C3D-D0CE-4552-AEC3-9132AE02B68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934" y="5055087"/>
            <a:ext cx="2071922" cy="150729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78BB722-5946-45CB-A3D9-23E622E4555C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66" y="966472"/>
            <a:ext cx="2324832" cy="174199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4A28A818-4201-458A-B0E3-ECBB59DB5664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814" y="152960"/>
            <a:ext cx="1838110" cy="252227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3B323F2-013B-4D84-A0B7-C66D5330B9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097" y="4090328"/>
            <a:ext cx="2324832" cy="1809828"/>
          </a:xfrm>
          <a:prstGeom prst="rect">
            <a:avLst/>
          </a:prstGeom>
        </p:spPr>
      </p:pic>
      <p:sp>
        <p:nvSpPr>
          <p:cNvPr id="34" name="Rectangle 70">
            <a:extLst>
              <a:ext uri="{FF2B5EF4-FFF2-40B4-BE49-F238E27FC236}">
                <a16:creationId xmlns:a16="http://schemas.microsoft.com/office/drawing/2014/main" id="{A7B6401C-D252-4BF3-92CC-50831CD1A5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697451" y="3299354"/>
            <a:ext cx="20482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prstTxWarp prst="textArchUp">
              <a:avLst>
                <a:gd name="adj" fmla="val 11610308"/>
              </a:avLst>
            </a:prstTxWarp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noProof="1">
                <a:solidFill>
                  <a:srgbClr val="FFC0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2" name="等腰三角形 61">
            <a:extLst>
              <a:ext uri="{FF2B5EF4-FFF2-40B4-BE49-F238E27FC236}">
                <a16:creationId xmlns:a16="http://schemas.microsoft.com/office/drawing/2014/main" id="{4577643B-03AF-49EE-832B-CC89A7A063A7}"/>
              </a:ext>
            </a:extLst>
          </p:cNvPr>
          <p:cNvSpPr/>
          <p:nvPr/>
        </p:nvSpPr>
        <p:spPr>
          <a:xfrm rot="16200000" flipH="1">
            <a:off x="10587178" y="297060"/>
            <a:ext cx="1729511" cy="1135394"/>
          </a:xfrm>
          <a:prstGeom prst="triangle">
            <a:avLst>
              <a:gd name="adj" fmla="val 63882"/>
            </a:avLst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B0311FDC-75A2-49A7-9A0E-5FB6F70E63BF}"/>
              </a:ext>
            </a:extLst>
          </p:cNvPr>
          <p:cNvSpPr/>
          <p:nvPr/>
        </p:nvSpPr>
        <p:spPr>
          <a:xfrm flipH="1">
            <a:off x="11365584" y="696548"/>
            <a:ext cx="588516" cy="588516"/>
          </a:xfrm>
          <a:prstGeom prst="ellipse">
            <a:avLst/>
          </a:prstGeom>
          <a:noFill/>
          <a:ln w="412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PA_库_矩形 37"/>
          <p:cNvSpPr/>
          <p:nvPr>
            <p:custDataLst>
              <p:tags r:id="rId1"/>
            </p:custDataLst>
          </p:nvPr>
        </p:nvSpPr>
        <p:spPr>
          <a:xfrm>
            <a:off x="7780704" y="729091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개요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0" name="PA_库_直接连接符 39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7743723" y="1128752"/>
            <a:ext cx="32530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A_库_矩形 40"/>
          <p:cNvSpPr/>
          <p:nvPr>
            <p:custDataLst>
              <p:tags r:id="rId3"/>
            </p:custDataLst>
          </p:nvPr>
        </p:nvSpPr>
        <p:spPr>
          <a:xfrm>
            <a:off x="7701908" y="2000340"/>
            <a:ext cx="2074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팀 구성 및 역할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3" name="PA_库_直接连接符 42"/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7743723" y="2410824"/>
            <a:ext cx="32530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PA_库_矩形 43"/>
          <p:cNvSpPr/>
          <p:nvPr>
            <p:custDataLst>
              <p:tags r:id="rId5"/>
            </p:custDataLst>
          </p:nvPr>
        </p:nvSpPr>
        <p:spPr>
          <a:xfrm>
            <a:off x="7714981" y="3280661"/>
            <a:ext cx="3310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3.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프로젝트 수행 절차 및 방법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6" name="PA_库_直接连接符 45"/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7743723" y="3692896"/>
            <a:ext cx="32530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A_库_矩形 46"/>
          <p:cNvSpPr/>
          <p:nvPr>
            <p:custDataLst>
              <p:tags r:id="rId7"/>
            </p:custDataLst>
          </p:nvPr>
        </p:nvSpPr>
        <p:spPr>
          <a:xfrm>
            <a:off x="7775646" y="4557136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4.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수행 결과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49" name="PA_库_直接连接符 48"/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7743723" y="6257042"/>
            <a:ext cx="32530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PA_库_组合 27">
            <a:extLst>
              <a:ext uri="{FF2B5EF4-FFF2-40B4-BE49-F238E27FC236}">
                <a16:creationId xmlns:a16="http://schemas.microsoft.com/office/drawing/2014/main" id="{178352BF-3A21-6EF3-04F2-531CCF44E16B}"/>
              </a:ext>
            </a:extLst>
          </p:cNvPr>
          <p:cNvGrpSpPr>
            <a:grpSpLocks noChangeAspect="1"/>
          </p:cNvGrpSpPr>
          <p:nvPr>
            <p:custDataLst>
              <p:tags r:id="rId9"/>
            </p:custDataLst>
          </p:nvPr>
        </p:nvGrpSpPr>
        <p:grpSpPr>
          <a:xfrm>
            <a:off x="7036271" y="4395909"/>
            <a:ext cx="642874" cy="642874"/>
            <a:chOff x="5421313" y="2757488"/>
            <a:chExt cx="1349375" cy="1349375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F3DA03F-8DAE-8A65-998C-BF2BCD88A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3F243ED-E74A-1EBF-AD77-F03E37B9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7" name="PA_库_直接连接符 45">
            <a:extLst>
              <a:ext uri="{FF2B5EF4-FFF2-40B4-BE49-F238E27FC236}">
                <a16:creationId xmlns:a16="http://schemas.microsoft.com/office/drawing/2014/main" id="{62EC0101-C568-4078-0560-356A31480F2C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7743723" y="4974968"/>
            <a:ext cx="32530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PA_库_组合 27">
            <a:extLst>
              <a:ext uri="{FF2B5EF4-FFF2-40B4-BE49-F238E27FC236}">
                <a16:creationId xmlns:a16="http://schemas.microsoft.com/office/drawing/2014/main" id="{9D66556F-811F-5BF7-E833-502A26B00084}"/>
              </a:ext>
            </a:extLst>
          </p:cNvPr>
          <p:cNvGrpSpPr>
            <a:grpSpLocks noChangeAspect="1"/>
          </p:cNvGrpSpPr>
          <p:nvPr>
            <p:custDataLst>
              <p:tags r:id="rId11"/>
            </p:custDataLst>
          </p:nvPr>
        </p:nvGrpSpPr>
        <p:grpSpPr>
          <a:xfrm>
            <a:off x="7036271" y="3136044"/>
            <a:ext cx="642874" cy="642874"/>
            <a:chOff x="5421313" y="2757488"/>
            <a:chExt cx="1349375" cy="1349375"/>
          </a:xfrm>
        </p:grpSpPr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EC5F4E6B-270D-380D-EF65-481EDDB17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1EBD6859-B54D-FCB2-D6C9-F44EF6F0DE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PA_库_组合 27">
            <a:extLst>
              <a:ext uri="{FF2B5EF4-FFF2-40B4-BE49-F238E27FC236}">
                <a16:creationId xmlns:a16="http://schemas.microsoft.com/office/drawing/2014/main" id="{19F69191-5AC2-AD4F-6898-CF3AAA84261F}"/>
              </a:ext>
            </a:extLst>
          </p:cNvPr>
          <p:cNvGrpSpPr>
            <a:grpSpLocks noChangeAspect="1"/>
          </p:cNvGrpSpPr>
          <p:nvPr>
            <p:custDataLst>
              <p:tags r:id="rId12"/>
            </p:custDataLst>
          </p:nvPr>
        </p:nvGrpSpPr>
        <p:grpSpPr>
          <a:xfrm>
            <a:off x="7036271" y="1876179"/>
            <a:ext cx="642874" cy="642874"/>
            <a:chOff x="5421313" y="2757488"/>
            <a:chExt cx="1349375" cy="1349375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3BCBB66E-E589-AE3F-A1BF-E409AC3FE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8030C84E-943F-9852-2B21-A0EB4A624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PA_库_组合 27">
            <a:extLst>
              <a:ext uri="{FF2B5EF4-FFF2-40B4-BE49-F238E27FC236}">
                <a16:creationId xmlns:a16="http://schemas.microsoft.com/office/drawing/2014/main" id="{FAC9E2DC-B379-A061-5E9A-9B2056AF1B1D}"/>
              </a:ext>
            </a:extLst>
          </p:cNvPr>
          <p:cNvGrpSpPr>
            <a:grpSpLocks noChangeAspect="1"/>
          </p:cNvGrpSpPr>
          <p:nvPr>
            <p:custDataLst>
              <p:tags r:id="rId13"/>
            </p:custDataLst>
          </p:nvPr>
        </p:nvGrpSpPr>
        <p:grpSpPr>
          <a:xfrm>
            <a:off x="7036271" y="616314"/>
            <a:ext cx="642874" cy="642874"/>
            <a:chOff x="5421313" y="2757488"/>
            <a:chExt cx="1349375" cy="1349375"/>
          </a:xfrm>
        </p:grpSpPr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D2330CF1-D8B4-EEDD-D823-387F4C3A2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B7B1C85B-0D5E-A795-43AA-BF3C4535D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8" name="PA_库_组合 27">
            <a:extLst>
              <a:ext uri="{FF2B5EF4-FFF2-40B4-BE49-F238E27FC236}">
                <a16:creationId xmlns:a16="http://schemas.microsoft.com/office/drawing/2014/main" id="{8C82F4E2-C743-74CB-B4B0-901775F00838}"/>
              </a:ext>
            </a:extLst>
          </p:cNvPr>
          <p:cNvGrpSpPr>
            <a:grpSpLocks noChangeAspect="1"/>
          </p:cNvGrpSpPr>
          <p:nvPr>
            <p:custDataLst>
              <p:tags r:id="rId14"/>
            </p:custDataLst>
          </p:nvPr>
        </p:nvGrpSpPr>
        <p:grpSpPr>
          <a:xfrm>
            <a:off x="7036271" y="5655775"/>
            <a:ext cx="642874" cy="642874"/>
            <a:chOff x="5421313" y="2757488"/>
            <a:chExt cx="1349375" cy="1349375"/>
          </a:xfrm>
        </p:grpSpPr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4670F522-FBE8-CBD0-2AEA-BD32EDE11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FA75F0B7-47BC-6B76-1879-BD415E8DE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" name="PA_库_矩形 37">
            <a:extLst>
              <a:ext uri="{FF2B5EF4-FFF2-40B4-BE49-F238E27FC236}">
                <a16:creationId xmlns:a16="http://schemas.microsoft.com/office/drawing/2014/main" id="{32405C4D-FE55-2F1B-9EC4-2CA0ACA0AFE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743835" y="5854823"/>
            <a:ext cx="199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5.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자체 평가 의견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 autoUpdateAnimBg="0"/>
      <p:bldP spid="41" grpId="0" autoUpdateAnimBg="0"/>
      <p:bldP spid="44" grpId="0" autoUpdateAnimBg="0"/>
      <p:bldP spid="47" grpId="0" autoUpdateAnimBg="0"/>
      <p:bldP spid="71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67BA5-9EA9-F5DC-C6FC-EB0B8964E981}"/>
              </a:ext>
            </a:extLst>
          </p:cNvPr>
          <p:cNvSpPr txBox="1"/>
          <p:nvPr/>
        </p:nvSpPr>
        <p:spPr>
          <a:xfrm>
            <a:off x="879976" y="1231641"/>
            <a:ext cx="332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제시 </a:t>
            </a:r>
            <a:r>
              <a:rPr lang="ko-KR" altLang="en-US" sz="1800" spc="-1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② </a:t>
            </a:r>
            <a:r>
              <a:rPr lang="en-US" altLang="ko-KR" sz="1800" spc="-1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ParallelUNet</a:t>
            </a:r>
            <a:endParaRPr lang="ko-KR" altLang="en-US" sz="1800" spc="-1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B0E93-AEA7-C025-8B65-F0DA929A3DFC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Residual Block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60FC-ABD0-C784-BFCA-29AABF02B4E7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E6480A-B2A5-CCD6-D411-63018CB505B8}"/>
              </a:ext>
            </a:extLst>
          </p:cNvPr>
          <p:cNvSpPr/>
          <p:nvPr/>
        </p:nvSpPr>
        <p:spPr>
          <a:xfrm>
            <a:off x="967641" y="2211245"/>
            <a:ext cx="5230485" cy="41763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6A743B-D638-382D-4219-02DA1455AF15}"/>
              </a:ext>
            </a:extLst>
          </p:cNvPr>
          <p:cNvSpPr/>
          <p:nvPr/>
        </p:nvSpPr>
        <p:spPr>
          <a:xfrm>
            <a:off x="6396563" y="2211244"/>
            <a:ext cx="5230485" cy="417633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112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67BA5-9EA9-F5DC-C6FC-EB0B8964E981}"/>
              </a:ext>
            </a:extLst>
          </p:cNvPr>
          <p:cNvSpPr txBox="1"/>
          <p:nvPr/>
        </p:nvSpPr>
        <p:spPr>
          <a:xfrm>
            <a:off x="879976" y="1231641"/>
            <a:ext cx="332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제시 </a:t>
            </a:r>
            <a:r>
              <a:rPr lang="ko-KR" altLang="en-US" sz="1800" spc="-1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② </a:t>
            </a:r>
            <a:r>
              <a:rPr lang="en-US" altLang="ko-KR" sz="1800" spc="-100" dirty="0" err="1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ParallelUNet</a:t>
            </a:r>
            <a:endParaRPr lang="ko-KR" altLang="en-US" sz="1800" spc="-1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B0E93-AEA7-C025-8B65-F0DA929A3DFC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FiLM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60FC-ABD0-C784-BFCA-29AABF02B4E7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E6480A-B2A5-CCD6-D411-63018CB505B8}"/>
              </a:ext>
            </a:extLst>
          </p:cNvPr>
          <p:cNvSpPr/>
          <p:nvPr/>
        </p:nvSpPr>
        <p:spPr>
          <a:xfrm>
            <a:off x="967641" y="2211245"/>
            <a:ext cx="5230485" cy="41763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6A743B-D638-382D-4219-02DA1455AF15}"/>
              </a:ext>
            </a:extLst>
          </p:cNvPr>
          <p:cNvSpPr/>
          <p:nvPr/>
        </p:nvSpPr>
        <p:spPr>
          <a:xfrm>
            <a:off x="6396563" y="2211244"/>
            <a:ext cx="5230485" cy="417633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037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794B-50B6-1972-43D3-B9CC68E061E8}"/>
              </a:ext>
            </a:extLst>
          </p:cNvPr>
          <p:cNvSpPr txBox="1"/>
          <p:nvPr/>
        </p:nvSpPr>
        <p:spPr>
          <a:xfrm>
            <a:off x="879975" y="1231641"/>
            <a:ext cx="57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제시 </a:t>
            </a:r>
            <a:r>
              <a:rPr kumimoji="0" lang="ko-KR" altLang="en-US" b="0" i="0" u="none" strike="noStrike" kern="1200" cap="none" spc="-10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③</a:t>
            </a:r>
            <a:r>
              <a:rPr lang="ko-KR" altLang="en-US" sz="1800" spc="-100" dirty="0">
                <a:solidFill>
                  <a:schemeClr val="bg2">
                    <a:lumMod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EfficientUNet</a:t>
            </a:r>
            <a:r>
              <a:rPr lang="en-US" altLang="ko-KR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Architecture</a:t>
            </a: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lang="ko-KR" altLang="en-US" sz="1800" spc="-100" dirty="0">
              <a:solidFill>
                <a:schemeClr val="bg2">
                  <a:lumMod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CF0F3-B2E0-06AA-C623-C3E1E7B7273E}"/>
              </a:ext>
            </a:extLst>
          </p:cNvPr>
          <p:cNvSpPr txBox="1"/>
          <p:nvPr/>
        </p:nvSpPr>
        <p:spPr>
          <a:xfrm>
            <a:off x="841987" y="168898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E1A64-51D5-5DB6-9E3F-3A2214A168C2}"/>
              </a:ext>
            </a:extLst>
          </p:cNvPr>
          <p:cNvSpPr txBox="1"/>
          <p:nvPr/>
        </p:nvSpPr>
        <p:spPr>
          <a:xfrm>
            <a:off x="1307859" y="1735451"/>
            <a:ext cx="8711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TryOnDiffusion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 Tale of Two </a:t>
            </a:r>
            <a:r>
              <a:rPr lang="en-US" altLang="ko-KR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Unets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Photorealistic Text-to-Image Diffusion Models with Deep Language Understanding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2E44146-215B-2AB8-2A91-629DB557F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43" y="2654690"/>
            <a:ext cx="5601185" cy="1143099"/>
          </a:xfrm>
          <a:prstGeom prst="rect">
            <a:avLst/>
          </a:prstGeom>
        </p:spPr>
      </p:pic>
      <p:pic>
        <p:nvPicPr>
          <p:cNvPr id="18" name="그림 17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8A99478-0808-3080-3CB2-3CA686643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57" y="4493471"/>
            <a:ext cx="5559308" cy="1594213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9246F23-677E-5334-203A-6EDFBD728DA8}"/>
              </a:ext>
            </a:extLst>
          </p:cNvPr>
          <p:cNvCxnSpPr/>
          <p:nvPr/>
        </p:nvCxnSpPr>
        <p:spPr>
          <a:xfrm>
            <a:off x="1443318" y="3496235"/>
            <a:ext cx="399429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3ABDA27A-190A-5B65-028A-09B0ED82D453}"/>
              </a:ext>
            </a:extLst>
          </p:cNvPr>
          <p:cNvSpPr/>
          <p:nvPr/>
        </p:nvSpPr>
        <p:spPr>
          <a:xfrm>
            <a:off x="6284259" y="2734235"/>
            <a:ext cx="678767" cy="67876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F0555FA-2007-23C6-639B-8C8E3A545E11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4760259" y="3413002"/>
            <a:ext cx="1863384" cy="115818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28C8829-5D7B-57FC-1FC2-C55E1B02C377}"/>
              </a:ext>
            </a:extLst>
          </p:cNvPr>
          <p:cNvCxnSpPr/>
          <p:nvPr/>
        </p:nvCxnSpPr>
        <p:spPr>
          <a:xfrm>
            <a:off x="7333129" y="5540188"/>
            <a:ext cx="255494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E1A8870-6038-ABE8-66DA-20133A0FD2A4}"/>
              </a:ext>
            </a:extLst>
          </p:cNvPr>
          <p:cNvCxnSpPr>
            <a:cxnSpLocks/>
          </p:cNvCxnSpPr>
          <p:nvPr/>
        </p:nvCxnSpPr>
        <p:spPr>
          <a:xfrm>
            <a:off x="5006788" y="5791201"/>
            <a:ext cx="398481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579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pic>
        <p:nvPicPr>
          <p:cNvPr id="24" name="그림 23" descr="텍스트, 스크린샷, 폰트, 번호이(가) 표시된 사진">
            <a:extLst>
              <a:ext uri="{FF2B5EF4-FFF2-40B4-BE49-F238E27FC236}">
                <a16:creationId xmlns:a16="http://schemas.microsoft.com/office/drawing/2014/main" id="{8046D8CC-6047-65E5-3642-4AF4BC0705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" b="3606"/>
          <a:stretch/>
        </p:blipFill>
        <p:spPr>
          <a:xfrm>
            <a:off x="7821282" y="1231641"/>
            <a:ext cx="2598645" cy="5208714"/>
          </a:xfrm>
          <a:prstGeom prst="rect">
            <a:avLst/>
          </a:prstGeom>
        </p:spPr>
      </p:pic>
      <p:pic>
        <p:nvPicPr>
          <p:cNvPr id="4" name="그림 3" descr="텍스트, 개, 스크린샷, 모자이(가) 표시된 사진&#10;&#10;자동 생성된 설명">
            <a:extLst>
              <a:ext uri="{FF2B5EF4-FFF2-40B4-BE49-F238E27FC236}">
                <a16:creationId xmlns:a16="http://schemas.microsoft.com/office/drawing/2014/main" id="{F16AACAF-ED70-AD77-D7B2-58F8AF481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241" y="2104783"/>
            <a:ext cx="4543565" cy="432936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85BFF3-AA26-0623-BE51-4507C41B5DB3}"/>
              </a:ext>
            </a:extLst>
          </p:cNvPr>
          <p:cNvCxnSpPr>
            <a:cxnSpLocks/>
          </p:cNvCxnSpPr>
          <p:nvPr/>
        </p:nvCxnSpPr>
        <p:spPr>
          <a:xfrm>
            <a:off x="896656" y="3779736"/>
            <a:ext cx="715365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1018942-ADBB-CF5C-19FD-63BAB7EA3502}"/>
              </a:ext>
            </a:extLst>
          </p:cNvPr>
          <p:cNvSpPr txBox="1"/>
          <p:nvPr/>
        </p:nvSpPr>
        <p:spPr>
          <a:xfrm>
            <a:off x="879976" y="1231641"/>
            <a:ext cx="542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</a:t>
            </a: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③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EfficientUNet</a:t>
            </a:r>
            <a:r>
              <a:rPr lang="en-US" altLang="ko-KR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Architecture</a:t>
            </a: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1B9332-F25E-45C1-5D28-73860152CA11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B2610-3E27-B685-E91A-690DA9364606}"/>
              </a:ext>
            </a:extLst>
          </p:cNvPr>
          <p:cNvSpPr txBox="1"/>
          <p:nvPr/>
        </p:nvSpPr>
        <p:spPr>
          <a:xfrm>
            <a:off x="1307858" y="1735451"/>
            <a:ext cx="4384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EfficientUNet</a:t>
            </a:r>
            <a:r>
              <a:rPr kumimoji="0" lang="en-US" altLang="ko-KR" sz="180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P</a:t>
            </a:r>
            <a:r>
              <a:rPr lang="en-US" altLang="ko-KR" spc="-100" dirty="0" err="1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ipeline</a:t>
            </a:r>
            <a:endParaRPr kumimoji="0" lang="en-US" altLang="ko-KR" sz="180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573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4A105-0376-FEC0-9454-F6569E5541BC}"/>
              </a:ext>
            </a:extLst>
          </p:cNvPr>
          <p:cNvSpPr txBox="1"/>
          <p:nvPr/>
        </p:nvSpPr>
        <p:spPr>
          <a:xfrm>
            <a:off x="879976" y="1231641"/>
            <a:ext cx="5358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③ </a:t>
            </a:r>
            <a:r>
              <a:rPr lang="en-US" altLang="ko-KR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EfficientUNet</a:t>
            </a:r>
            <a:r>
              <a:rPr lang="en-US" altLang="ko-KR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Architecture</a:t>
            </a: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607CF-579E-BB58-7D24-151C7B4C5997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D3AF3-18E2-4D79-3F45-22FB24BBFE23}"/>
              </a:ext>
            </a:extLst>
          </p:cNvPr>
          <p:cNvSpPr txBox="1"/>
          <p:nvPr/>
        </p:nvSpPr>
        <p:spPr>
          <a:xfrm>
            <a:off x="1307859" y="1735451"/>
            <a:ext cx="3562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Dblock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(Down</a:t>
            </a: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Sampling)</a:t>
            </a:r>
          </a:p>
        </p:txBody>
      </p:sp>
      <p:pic>
        <p:nvPicPr>
          <p:cNvPr id="16" name="그림 1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DAC8FAF-D979-4194-27F3-988181681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93" y="2231918"/>
            <a:ext cx="6293818" cy="42554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0F8E73A-448D-EA88-DB5A-A33BEB98F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85" y="5021654"/>
            <a:ext cx="5836691" cy="5036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00FC13-C3F9-3E68-CEEF-7323F9362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85" y="5660736"/>
            <a:ext cx="5836691" cy="44164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6F2981-84A6-6138-99D2-87B669ABB453}"/>
              </a:ext>
            </a:extLst>
          </p:cNvPr>
          <p:cNvSpPr/>
          <p:nvPr/>
        </p:nvSpPr>
        <p:spPr>
          <a:xfrm>
            <a:off x="5325035" y="4871343"/>
            <a:ext cx="6204963" cy="141963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7087843-2A61-2E69-8A15-564BA95C429E}"/>
              </a:ext>
            </a:extLst>
          </p:cNvPr>
          <p:cNvCxnSpPr/>
          <p:nvPr/>
        </p:nvCxnSpPr>
        <p:spPr>
          <a:xfrm>
            <a:off x="4870580" y="5472119"/>
            <a:ext cx="82200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E9A2E2-3C74-C5C1-1CB7-8F60F831836A}"/>
              </a:ext>
            </a:extLst>
          </p:cNvPr>
          <p:cNvSpPr/>
          <p:nvPr/>
        </p:nvSpPr>
        <p:spPr>
          <a:xfrm>
            <a:off x="9966016" y="5082987"/>
            <a:ext cx="1308970" cy="290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EBAADF-F8B2-7522-4938-2BC45B1D41BD}"/>
              </a:ext>
            </a:extLst>
          </p:cNvPr>
          <p:cNvSpPr/>
          <p:nvPr/>
        </p:nvSpPr>
        <p:spPr>
          <a:xfrm>
            <a:off x="9230912" y="5735757"/>
            <a:ext cx="1195042" cy="264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81700B0B-62BC-2E54-CE4E-1E9B3CC982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704" y="1160793"/>
            <a:ext cx="2574623" cy="3521945"/>
          </a:xfrm>
          <a:prstGeom prst="rect">
            <a:avLst/>
          </a:prstGeom>
          <a:ln w="38100">
            <a:solidFill>
              <a:schemeClr val="accent6"/>
            </a:solidFill>
            <a:prstDash val="sysDash"/>
          </a:ln>
        </p:spPr>
      </p:pic>
      <p:pic>
        <p:nvPicPr>
          <p:cNvPr id="29" name="그림 2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17A8CEEE-60BA-1BBE-F6AA-5E1403C209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01" y="2960619"/>
            <a:ext cx="3214469" cy="494971"/>
          </a:xfrm>
          <a:prstGeom prst="rect">
            <a:avLst/>
          </a:prstGeom>
          <a:ln w="38100">
            <a:solidFill>
              <a:schemeClr val="accent6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4197196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F3832-5602-3836-3BB9-DA7BDB7F5062}"/>
              </a:ext>
            </a:extLst>
          </p:cNvPr>
          <p:cNvSpPr txBox="1"/>
          <p:nvPr/>
        </p:nvSpPr>
        <p:spPr>
          <a:xfrm>
            <a:off x="879976" y="1231641"/>
            <a:ext cx="545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③ </a:t>
            </a:r>
            <a:r>
              <a:rPr lang="en-US" altLang="ko-KR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EfficientUNet</a:t>
            </a:r>
            <a:r>
              <a:rPr lang="en-US" altLang="ko-KR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Architecture</a:t>
            </a: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1CCC4-2C0C-61C8-350B-E84D1CEE0CE0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6F17D-D71A-F48C-84E1-34608858DABC}"/>
              </a:ext>
            </a:extLst>
          </p:cNvPr>
          <p:cNvSpPr txBox="1"/>
          <p:nvPr/>
        </p:nvSpPr>
        <p:spPr>
          <a:xfrm>
            <a:off x="1307859" y="1735451"/>
            <a:ext cx="3562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00" dirty="0" err="1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ResNetB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lock</a:t>
            </a:r>
          </a:p>
        </p:txBody>
      </p:sp>
      <p:pic>
        <p:nvPicPr>
          <p:cNvPr id="14" name="그림 1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C1CC950-1048-79AE-B371-6B2E651E7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61" y="2131536"/>
            <a:ext cx="4272720" cy="4300004"/>
          </a:xfrm>
          <a:prstGeom prst="rect">
            <a:avLst/>
          </a:prstGeom>
        </p:spPr>
      </p:pic>
      <p:pic>
        <p:nvPicPr>
          <p:cNvPr id="16" name="그림 15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02373295-8EFB-D53D-37AD-26B4581FF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60" y="2752174"/>
            <a:ext cx="3356008" cy="9757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71985F-B1B6-82AB-18BA-83661430F328}"/>
              </a:ext>
            </a:extLst>
          </p:cNvPr>
          <p:cNvSpPr/>
          <p:nvPr/>
        </p:nvSpPr>
        <p:spPr>
          <a:xfrm>
            <a:off x="1453619" y="2562504"/>
            <a:ext cx="2191888" cy="16621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B1C790-1887-D6C0-09F7-80C91AE48FCD}"/>
              </a:ext>
            </a:extLst>
          </p:cNvPr>
          <p:cNvSpPr/>
          <p:nvPr/>
        </p:nvSpPr>
        <p:spPr>
          <a:xfrm>
            <a:off x="1452600" y="4272924"/>
            <a:ext cx="2191888" cy="16621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CC25DA-2B5E-868F-C60B-F333BBD8B147}"/>
              </a:ext>
            </a:extLst>
          </p:cNvPr>
          <p:cNvSpPr/>
          <p:nvPr/>
        </p:nvSpPr>
        <p:spPr>
          <a:xfrm>
            <a:off x="1137524" y="3012141"/>
            <a:ext cx="2731506" cy="473690"/>
          </a:xfrm>
          <a:prstGeom prst="rect">
            <a:avLst/>
          </a:prstGeom>
          <a:noFill/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8FC7442-44FE-DC9F-294A-30696E81BD67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3869030" y="3240028"/>
            <a:ext cx="2308430" cy="89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20FFB2-BA2B-653B-5446-E4829C0F682C}"/>
              </a:ext>
            </a:extLst>
          </p:cNvPr>
          <p:cNvSpPr txBox="1"/>
          <p:nvPr/>
        </p:nvSpPr>
        <p:spPr>
          <a:xfrm>
            <a:off x="6129554" y="3949758"/>
            <a:ext cx="4867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Swish(</a:t>
            </a:r>
            <a:r>
              <a:rPr lang="en-US" altLang="ko-KR" b="0" i="1" dirty="0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)=</a:t>
            </a:r>
            <a:r>
              <a:rPr lang="en-US" altLang="ko-KR" b="0" i="1" dirty="0" err="1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⋅</a:t>
            </a:r>
            <a:r>
              <a:rPr lang="en-US" altLang="ko-KR" b="0" i="1" dirty="0" err="1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σ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b="0" i="1" dirty="0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b="0" i="0" dirty="0" err="1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ReLU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(Rectified Linear Unit)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장점을 유지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873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5A4D5-DA36-BBA6-714E-ACC1D856095B}"/>
              </a:ext>
            </a:extLst>
          </p:cNvPr>
          <p:cNvSpPr txBox="1"/>
          <p:nvPr/>
        </p:nvSpPr>
        <p:spPr>
          <a:xfrm>
            <a:off x="879975" y="1231641"/>
            <a:ext cx="528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③ </a:t>
            </a:r>
            <a:r>
              <a:rPr lang="en-US" altLang="ko-KR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EfficientUNet</a:t>
            </a:r>
            <a:r>
              <a:rPr lang="en-US" altLang="ko-KR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Architecture</a:t>
            </a: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FA1A0-B4A3-BE31-70B6-0E101AB0C615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D6F26-6D08-798D-DE7A-E033451BCA12}"/>
              </a:ext>
            </a:extLst>
          </p:cNvPr>
          <p:cNvSpPr txBox="1"/>
          <p:nvPr/>
        </p:nvSpPr>
        <p:spPr>
          <a:xfrm>
            <a:off x="1307859" y="1735451"/>
            <a:ext cx="3562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UB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lock</a:t>
            </a:r>
          </a:p>
        </p:txBody>
      </p:sp>
      <p:pic>
        <p:nvPicPr>
          <p:cNvPr id="14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28BB9C8-5E30-540A-0670-9D841776B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043" y="2147528"/>
            <a:ext cx="6679398" cy="432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97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30761-2BDE-8CA9-F806-5ABA98C69CD9}"/>
              </a:ext>
            </a:extLst>
          </p:cNvPr>
          <p:cNvSpPr txBox="1"/>
          <p:nvPr/>
        </p:nvSpPr>
        <p:spPr>
          <a:xfrm>
            <a:off x="879975" y="1231641"/>
            <a:ext cx="559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③ </a:t>
            </a:r>
            <a:r>
              <a:rPr lang="en-US" altLang="ko-KR" dirty="0" err="1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EfficientUNet</a:t>
            </a:r>
            <a:r>
              <a:rPr lang="en-US" altLang="ko-KR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Architecture</a:t>
            </a: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EB48B-D8E0-BADE-2B7E-1BD334F5AEF4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46346-711D-E8DA-0C9D-CC951096CDA1}"/>
              </a:ext>
            </a:extLst>
          </p:cNvPr>
          <p:cNvSpPr txBox="1"/>
          <p:nvPr/>
        </p:nvSpPr>
        <p:spPr>
          <a:xfrm>
            <a:off x="1307859" y="1735451"/>
            <a:ext cx="3562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0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EfficientUNet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17" name="그림 16" descr="텍스트, 폰트, 스크린샷, 문서이(가) 표시된 사진&#10;&#10;자동 생성된 설명">
            <a:extLst>
              <a:ext uri="{FF2B5EF4-FFF2-40B4-BE49-F238E27FC236}">
                <a16:creationId xmlns:a16="http://schemas.microsoft.com/office/drawing/2014/main" id="{D430C4AF-2D4F-24DE-7AC8-739BA5863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80" y="1254149"/>
            <a:ext cx="3010161" cy="4930567"/>
          </a:xfrm>
          <a:prstGeom prst="rect">
            <a:avLst/>
          </a:prstGeom>
        </p:spPr>
      </p:pic>
      <p:pic>
        <p:nvPicPr>
          <p:cNvPr id="19" name="그림 1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0F99726E-437F-AF92-6524-6CEA0762F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66" y="2201729"/>
            <a:ext cx="6383482" cy="8463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3FF9EC1-DAD9-E411-0991-C224C8521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76" y="5275036"/>
            <a:ext cx="7224386" cy="4801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1299E3-4DCE-6DF1-0A75-A0C73243096F}"/>
              </a:ext>
            </a:extLst>
          </p:cNvPr>
          <p:cNvSpPr/>
          <p:nvPr/>
        </p:nvSpPr>
        <p:spPr>
          <a:xfrm>
            <a:off x="8488488" y="5307923"/>
            <a:ext cx="1910571" cy="185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AB08C7-8208-F533-386E-8B0F89E82DB1}"/>
              </a:ext>
            </a:extLst>
          </p:cNvPr>
          <p:cNvSpPr/>
          <p:nvPr/>
        </p:nvSpPr>
        <p:spPr>
          <a:xfrm>
            <a:off x="8488488" y="4387547"/>
            <a:ext cx="1910571" cy="185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676CE3-D905-6F77-28EF-E8C08E1045E4}"/>
              </a:ext>
            </a:extLst>
          </p:cNvPr>
          <p:cNvSpPr/>
          <p:nvPr/>
        </p:nvSpPr>
        <p:spPr>
          <a:xfrm>
            <a:off x="8488488" y="3467171"/>
            <a:ext cx="1910571" cy="185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A518C97-D938-F451-8749-77203A39AB37}"/>
              </a:ext>
            </a:extLst>
          </p:cNvPr>
          <p:cNvSpPr/>
          <p:nvPr/>
        </p:nvSpPr>
        <p:spPr>
          <a:xfrm>
            <a:off x="8488488" y="2564727"/>
            <a:ext cx="1910571" cy="185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EBFED77-A23B-3BA0-8FC6-8614BF7EE9BB}"/>
              </a:ext>
            </a:extLst>
          </p:cNvPr>
          <p:cNvCxnSpPr>
            <a:stCxn id="25" idx="1"/>
          </p:cNvCxnSpPr>
          <p:nvPr/>
        </p:nvCxnSpPr>
        <p:spPr>
          <a:xfrm flipH="1">
            <a:off x="8104362" y="2657536"/>
            <a:ext cx="384126" cy="293726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EE8E242-73B9-BD4E-1AC2-4CD780E0E205}"/>
              </a:ext>
            </a:extLst>
          </p:cNvPr>
          <p:cNvCxnSpPr>
            <a:stCxn id="24" idx="1"/>
            <a:endCxn id="21" idx="3"/>
          </p:cNvCxnSpPr>
          <p:nvPr/>
        </p:nvCxnSpPr>
        <p:spPr>
          <a:xfrm flipH="1">
            <a:off x="8104362" y="3559980"/>
            <a:ext cx="384126" cy="1955107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3C55124-5A0D-AD4D-A291-A2C6B381259C}"/>
              </a:ext>
            </a:extLst>
          </p:cNvPr>
          <p:cNvCxnSpPr>
            <a:stCxn id="23" idx="1"/>
            <a:endCxn id="21" idx="3"/>
          </p:cNvCxnSpPr>
          <p:nvPr/>
        </p:nvCxnSpPr>
        <p:spPr>
          <a:xfrm flipH="1">
            <a:off x="8104362" y="4480356"/>
            <a:ext cx="384126" cy="1034731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AB38824-214A-AC2A-EACF-544827ABC700}"/>
              </a:ext>
            </a:extLst>
          </p:cNvPr>
          <p:cNvCxnSpPr>
            <a:stCxn id="22" idx="1"/>
            <a:endCxn id="21" idx="3"/>
          </p:cNvCxnSpPr>
          <p:nvPr/>
        </p:nvCxnSpPr>
        <p:spPr>
          <a:xfrm flipH="1">
            <a:off x="8104362" y="5400732"/>
            <a:ext cx="384126" cy="114355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F82038B-5A22-8A95-8354-D0442DCA903F}"/>
              </a:ext>
            </a:extLst>
          </p:cNvPr>
          <p:cNvSpPr txBox="1"/>
          <p:nvPr/>
        </p:nvSpPr>
        <p:spPr>
          <a:xfrm>
            <a:off x="1151725" y="3166697"/>
            <a:ext cx="500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↑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학습률</a:t>
            </a:r>
            <a:r>
              <a:rPr lang="ko-KR" altLang="en-US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관련 스케줄러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36" name="그림 35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29C36A0A-9A42-8A8C-C7A1-89EC8EFD4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43" y="3808820"/>
            <a:ext cx="6538527" cy="1104996"/>
          </a:xfrm>
          <a:prstGeom prst="rect">
            <a:avLst/>
          </a:prstGeom>
          <a:ln w="38100">
            <a:solidFill>
              <a:schemeClr val="accent6"/>
            </a:solidFill>
            <a:prstDash val="sysDash"/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82F36D-9760-165C-3A88-4DEA9749D40D}"/>
              </a:ext>
            </a:extLst>
          </p:cNvPr>
          <p:cNvSpPr/>
          <p:nvPr/>
        </p:nvSpPr>
        <p:spPr>
          <a:xfrm>
            <a:off x="8516469" y="2210694"/>
            <a:ext cx="1371600" cy="243809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E9BC2B-9EA0-9CCE-CB72-A8857F592978}"/>
              </a:ext>
            </a:extLst>
          </p:cNvPr>
          <p:cNvSpPr/>
          <p:nvPr/>
        </p:nvSpPr>
        <p:spPr>
          <a:xfrm>
            <a:off x="8516469" y="3125095"/>
            <a:ext cx="1371600" cy="243809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EBB7A4-9C88-5A5E-7B48-55001DCB6494}"/>
              </a:ext>
            </a:extLst>
          </p:cNvPr>
          <p:cNvSpPr/>
          <p:nvPr/>
        </p:nvSpPr>
        <p:spPr>
          <a:xfrm>
            <a:off x="8516469" y="4030530"/>
            <a:ext cx="1371600" cy="243809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44A5E8-EA01-2310-D1A5-4833CBD4DDE6}"/>
              </a:ext>
            </a:extLst>
          </p:cNvPr>
          <p:cNvSpPr/>
          <p:nvPr/>
        </p:nvSpPr>
        <p:spPr>
          <a:xfrm>
            <a:off x="8516469" y="4927004"/>
            <a:ext cx="1371600" cy="243809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CA1E494-9E4B-AA18-A43D-2E554F439FF2}"/>
              </a:ext>
            </a:extLst>
          </p:cNvPr>
          <p:cNvCxnSpPr>
            <a:stCxn id="37" idx="1"/>
            <a:endCxn id="36" idx="3"/>
          </p:cNvCxnSpPr>
          <p:nvPr/>
        </p:nvCxnSpPr>
        <p:spPr>
          <a:xfrm flipH="1">
            <a:off x="7559270" y="2332599"/>
            <a:ext cx="957199" cy="202871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D26DDE0-F40B-EEF7-5B75-8AA0686DA864}"/>
              </a:ext>
            </a:extLst>
          </p:cNvPr>
          <p:cNvCxnSpPr>
            <a:stCxn id="38" idx="1"/>
            <a:endCxn id="36" idx="3"/>
          </p:cNvCxnSpPr>
          <p:nvPr/>
        </p:nvCxnSpPr>
        <p:spPr>
          <a:xfrm flipH="1">
            <a:off x="7559270" y="3247000"/>
            <a:ext cx="957199" cy="1114318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81699F3-AB7C-983F-9C7E-7C724F1D01CF}"/>
              </a:ext>
            </a:extLst>
          </p:cNvPr>
          <p:cNvCxnSpPr>
            <a:stCxn id="39" idx="1"/>
            <a:endCxn id="36" idx="3"/>
          </p:cNvCxnSpPr>
          <p:nvPr/>
        </p:nvCxnSpPr>
        <p:spPr>
          <a:xfrm flipH="1">
            <a:off x="7559270" y="4152435"/>
            <a:ext cx="957199" cy="20888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2F3020E-21A7-F89B-E201-89CD56D5C2D3}"/>
              </a:ext>
            </a:extLst>
          </p:cNvPr>
          <p:cNvCxnSpPr>
            <a:stCxn id="40" idx="1"/>
            <a:endCxn id="36" idx="3"/>
          </p:cNvCxnSpPr>
          <p:nvPr/>
        </p:nvCxnSpPr>
        <p:spPr>
          <a:xfrm flipH="1" flipV="1">
            <a:off x="7559270" y="4361318"/>
            <a:ext cx="957199" cy="68759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94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67BA5-9EA9-F5DC-C6FC-EB0B8964E981}"/>
              </a:ext>
            </a:extLst>
          </p:cNvPr>
          <p:cNvSpPr txBox="1"/>
          <p:nvPr/>
        </p:nvSpPr>
        <p:spPr>
          <a:xfrm>
            <a:off x="879976" y="1231641"/>
            <a:ext cx="3328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</a:t>
            </a:r>
            <a:r>
              <a:rPr kumimoji="0" lang="ko-KR" alt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④ </a:t>
            </a:r>
            <a:r>
              <a:rPr lang="ko-KR" altLang="en-US" spc="-100" dirty="0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훈련</a:t>
            </a:r>
            <a:endParaRPr kumimoji="0" lang="ko-KR" altLang="en-US" sz="1800" b="0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B0E93-AEA7-C025-8B65-F0DA929A3DFC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00" dirty="0">
                <a:solidFill>
                  <a:srgbClr val="E7E6E6">
                    <a:lumMod val="25000"/>
                  </a:srgb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</a:t>
            </a:r>
            <a:endParaRPr kumimoji="0" lang="en-US" altLang="ko-KR" sz="18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60FC-ABD0-C784-BFCA-29AABF02B4E7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E6480A-B2A5-CCD6-D411-63018CB505B8}"/>
              </a:ext>
            </a:extLst>
          </p:cNvPr>
          <p:cNvSpPr/>
          <p:nvPr/>
        </p:nvSpPr>
        <p:spPr>
          <a:xfrm>
            <a:off x="967641" y="2211245"/>
            <a:ext cx="5230485" cy="41763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6965A9-BB76-30E1-CCE7-37910DA913D1}"/>
              </a:ext>
            </a:extLst>
          </p:cNvPr>
          <p:cNvSpPr txBox="1"/>
          <p:nvPr/>
        </p:nvSpPr>
        <p:spPr>
          <a:xfrm>
            <a:off x="6520247" y="3170042"/>
            <a:ext cx="4696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 만든 모델 연결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Optimizer :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AdamW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Criterion :  </a:t>
            </a:r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MSELoss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242179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자체 평가 의견</a:t>
            </a:r>
          </a:p>
        </p:txBody>
      </p:sp>
      <p:pic>
        <p:nvPicPr>
          <p:cNvPr id="2" name="图片 40">
            <a:extLst>
              <a:ext uri="{FF2B5EF4-FFF2-40B4-BE49-F238E27FC236}">
                <a16:creationId xmlns:a16="http://schemas.microsoft.com/office/drawing/2014/main" id="{488BD8EC-4B41-A099-DFE7-85B95CB19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909" y="1886701"/>
            <a:ext cx="1447026" cy="778720"/>
          </a:xfrm>
          <a:prstGeom prst="rect">
            <a:avLst/>
          </a:prstGeom>
        </p:spPr>
      </p:pic>
      <p:pic>
        <p:nvPicPr>
          <p:cNvPr id="4" name="图片 41">
            <a:extLst>
              <a:ext uri="{FF2B5EF4-FFF2-40B4-BE49-F238E27FC236}">
                <a16:creationId xmlns:a16="http://schemas.microsoft.com/office/drawing/2014/main" id="{331A6750-9ABF-6E4B-C7E5-206F340AC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9806" y="2740180"/>
            <a:ext cx="1202309" cy="16214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60AB26-0D6B-745D-1468-74E0EA19EE4E}"/>
              </a:ext>
            </a:extLst>
          </p:cNvPr>
          <p:cNvSpPr txBox="1"/>
          <p:nvPr/>
        </p:nvSpPr>
        <p:spPr>
          <a:xfrm>
            <a:off x="4031892" y="2434015"/>
            <a:ext cx="5039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 자원의 한계로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내지는 못함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8F359-2BAF-479A-FFAC-3FC05095D3DB}"/>
              </a:ext>
            </a:extLst>
          </p:cNvPr>
          <p:cNvSpPr txBox="1"/>
          <p:nvPr/>
        </p:nvSpPr>
        <p:spPr>
          <a:xfrm>
            <a:off x="2248236" y="4871343"/>
            <a:ext cx="83727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Output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내기 위한 과정 중 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가지의 장애물 존재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/>
          </a:p>
        </p:txBody>
      </p:sp>
      <p:pic>
        <p:nvPicPr>
          <p:cNvPr id="17" name="그림 16" descr="만화 영화, 클립아트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63A41B84-D4B7-D3E0-6C46-CB891DFFF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0" y="1548591"/>
            <a:ext cx="2334186" cy="233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04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개요</a:t>
            </a: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12661BBD-DB4C-CA24-E8BC-25D0510A73AC}"/>
              </a:ext>
            </a:extLst>
          </p:cNvPr>
          <p:cNvSpPr txBox="1">
            <a:spLocks/>
          </p:cNvSpPr>
          <p:nvPr/>
        </p:nvSpPr>
        <p:spPr>
          <a:xfrm>
            <a:off x="490728" y="1065006"/>
            <a:ext cx="11210543" cy="52862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온라인 쇼핑몰의 성장으로 상품을 </a:t>
            </a:r>
            <a:r>
              <a:rPr lang="ko-KR" altLang="en-US" sz="18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실착해보지</a:t>
            </a: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못하고 단지 모델의 피팅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상품의 상세 설명으로만 예상을 해서 구매해야 하는 경우가 증가하고 있음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marL="342900" indent="-34290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endParaRPr lang="en-US" altLang="ko-KR" sz="18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이로 인해 상품의 환불이 증가하고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구매자의 소비 만족도가 떨어질 수 있음</a:t>
            </a:r>
            <a:endParaRPr lang="en-US" altLang="ko-KR" sz="18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endParaRPr lang="en-US" altLang="ko-KR" sz="18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AI-Hub</a:t>
            </a: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의 패션상품 및 착용영상 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Dataset(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  <a:hlinkClick r:id="rId5"/>
              </a:rPr>
              <a:t>https://aihub.or.kr/aihubdata/data/view.do?currMenu=&amp;topMenu=&amp;aihubDataSe=realm&amp;dataSetSn=78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을 이용하여 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Model Image,</a:t>
            </a: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Garment Image</a:t>
            </a: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를 학습</a:t>
            </a:r>
            <a:endParaRPr lang="en-US" altLang="ko-KR" sz="18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endParaRPr lang="en-US" altLang="ko-KR" sz="18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TryOn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모델 중 가장 최신 모델인 </a:t>
            </a:r>
            <a:r>
              <a:rPr lang="en-US" altLang="ko-KR" sz="1800" kern="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TryOnDiffusion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Model</a:t>
            </a: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을 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Reference</a:t>
            </a: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하여 </a:t>
            </a: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Model </a:t>
            </a:r>
            <a:r>
              <a:rPr lang="ko-KR" altLang="en-US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구축</a:t>
            </a:r>
            <a:endParaRPr lang="en-US" altLang="ko-KR" sz="1800" kern="1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800" kern="1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     (2023. 6. 14)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cs typeface="Times New Roman" panose="02020603050405020304" pitchFamily="18" charset="0"/>
            </a:endParaRPr>
          </a:p>
          <a:p>
            <a:pPr marL="342900" indent="-342900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endParaRPr lang="en-US" altLang="ko-KR" sz="1800" kern="100" dirty="0"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cs typeface="Times New Roman" panose="02020603050405020304" pitchFamily="18" charset="0"/>
            </a:endParaRPr>
          </a:p>
          <a:p>
            <a:endParaRPr lang="en-US" altLang="ko-KR" sz="1800" dirty="0"/>
          </a:p>
          <a:p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06935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자체 평가 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2A7A4-E923-02DD-87BA-0AA8F2F46462}"/>
              </a:ext>
            </a:extLst>
          </p:cNvPr>
          <p:cNvSpPr txBox="1"/>
          <p:nvPr/>
        </p:nvSpPr>
        <p:spPr>
          <a:xfrm>
            <a:off x="722163" y="119765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0B5885-D535-8F38-B0EB-544F1E511F4C}"/>
              </a:ext>
            </a:extLst>
          </p:cNvPr>
          <p:cNvSpPr txBox="1"/>
          <p:nvPr/>
        </p:nvSpPr>
        <p:spPr>
          <a:xfrm>
            <a:off x="1158421" y="1282171"/>
            <a:ext cx="2416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연결 문제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AFE17058-6194-81B8-9786-6B425A8C2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903" y="1266957"/>
            <a:ext cx="1788785" cy="178878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82EB82-B558-47C8-C3D3-93E720292F22}"/>
              </a:ext>
            </a:extLst>
          </p:cNvPr>
          <p:cNvSpPr/>
          <p:nvPr/>
        </p:nvSpPr>
        <p:spPr>
          <a:xfrm>
            <a:off x="772578" y="1888194"/>
            <a:ext cx="5836040" cy="12573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9C114A-079E-80D0-3236-EB38D544A01F}"/>
              </a:ext>
            </a:extLst>
          </p:cNvPr>
          <p:cNvSpPr/>
          <p:nvPr/>
        </p:nvSpPr>
        <p:spPr>
          <a:xfrm>
            <a:off x="765393" y="3383181"/>
            <a:ext cx="10976334" cy="12573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D1F03B-9057-A29B-7AFB-23F74197AF4F}"/>
              </a:ext>
            </a:extLst>
          </p:cNvPr>
          <p:cNvSpPr txBox="1"/>
          <p:nvPr/>
        </p:nvSpPr>
        <p:spPr>
          <a:xfrm>
            <a:off x="2004182" y="5086861"/>
            <a:ext cx="9313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ParallelUNet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Model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Efficient Model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연결 과정에서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Convolution Layer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Skip Layer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channel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불일치 발생 </a:t>
            </a:r>
          </a:p>
        </p:txBody>
      </p:sp>
    </p:spTree>
    <p:extLst>
      <p:ext uri="{BB962C8B-B14F-4D97-AF65-F5344CB8AC3E}">
        <p14:creationId xmlns:p14="http://schemas.microsoft.com/office/powerpoint/2010/main" val="3602222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자체 평가 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2A7A4-E923-02DD-87BA-0AA8F2F46462}"/>
              </a:ext>
            </a:extLst>
          </p:cNvPr>
          <p:cNvSpPr txBox="1"/>
          <p:nvPr/>
        </p:nvSpPr>
        <p:spPr>
          <a:xfrm>
            <a:off x="722163" y="119765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0B5885-D535-8F38-B0EB-544F1E511F4C}"/>
              </a:ext>
            </a:extLst>
          </p:cNvPr>
          <p:cNvSpPr txBox="1"/>
          <p:nvPr/>
        </p:nvSpPr>
        <p:spPr>
          <a:xfrm>
            <a:off x="1158421" y="1282171"/>
            <a:ext cx="283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000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데이터셋 문제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AD8F8E-CE7E-357E-8534-EE7E6A7ABB65}"/>
              </a:ext>
            </a:extLst>
          </p:cNvPr>
          <p:cNvSpPr/>
          <p:nvPr/>
        </p:nvSpPr>
        <p:spPr>
          <a:xfrm>
            <a:off x="772578" y="2042466"/>
            <a:ext cx="10937977" cy="12573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C938E7B5-2D65-941E-7302-EB2E676CB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115" y="4278582"/>
            <a:ext cx="2074736" cy="2074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082127-FAE2-989A-8FB7-588E5AA27B24}"/>
              </a:ext>
            </a:extLst>
          </p:cNvPr>
          <p:cNvSpPr txBox="1"/>
          <p:nvPr/>
        </p:nvSpPr>
        <p:spPr>
          <a:xfrm>
            <a:off x="1007918" y="3730336"/>
            <a:ext cx="71281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우리 모델을 구현하려면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ResNet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Model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통과할 때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Maxpooling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Layer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거쳐야 하는데 이 때 입력 이미지가 사라지는 문제 발생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 문제를 해결하기 위해 데이터셋을 바꿀지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Maxpooling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Layer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없앨 지에서 갈등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문제로 인해 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Maxpooling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Layer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없애기로 결정</a:t>
            </a:r>
          </a:p>
        </p:txBody>
      </p:sp>
    </p:spTree>
    <p:extLst>
      <p:ext uri="{BB962C8B-B14F-4D97-AF65-F5344CB8AC3E}">
        <p14:creationId xmlns:p14="http://schemas.microsoft.com/office/powerpoint/2010/main" val="2033403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자체 평가 의견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2A7A4-E923-02DD-87BA-0AA8F2F46462}"/>
              </a:ext>
            </a:extLst>
          </p:cNvPr>
          <p:cNvSpPr txBox="1"/>
          <p:nvPr/>
        </p:nvSpPr>
        <p:spPr>
          <a:xfrm>
            <a:off x="722163" y="119765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0B5885-D535-8F38-B0EB-544F1E511F4C}"/>
              </a:ext>
            </a:extLst>
          </p:cNvPr>
          <p:cNvSpPr txBox="1"/>
          <p:nvPr/>
        </p:nvSpPr>
        <p:spPr>
          <a:xfrm>
            <a:off x="1158421" y="1282171"/>
            <a:ext cx="2005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자원의 한계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91BE04-A091-49F8-00EB-12DA640492DF}"/>
              </a:ext>
            </a:extLst>
          </p:cNvPr>
          <p:cNvSpPr/>
          <p:nvPr/>
        </p:nvSpPr>
        <p:spPr>
          <a:xfrm>
            <a:off x="662001" y="1918503"/>
            <a:ext cx="11100507" cy="12573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3F6D5F-85C6-5B2F-BC01-DD194FD6A6DC}"/>
              </a:ext>
            </a:extLst>
          </p:cNvPr>
          <p:cNvSpPr/>
          <p:nvPr/>
        </p:nvSpPr>
        <p:spPr>
          <a:xfrm>
            <a:off x="650810" y="3389247"/>
            <a:ext cx="11100507" cy="2962019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28037105-6FE9-2FE4-EDBF-CBFEA6A95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499" y="318581"/>
            <a:ext cx="1486360" cy="14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2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A0E43CB-6888-4CB6-980E-3F191A9718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186BB5-28C7-4719-9333-ADE43EE9B306}"/>
              </a:ext>
            </a:extLst>
          </p:cNvPr>
          <p:cNvSpPr/>
          <p:nvPr/>
        </p:nvSpPr>
        <p:spPr>
          <a:xfrm>
            <a:off x="198437" y="190500"/>
            <a:ext cx="11795126" cy="6462713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69F5F8-BD0A-4928-B242-CB4EE29B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84333">
            <a:off x="6462140" y="3413099"/>
            <a:ext cx="2781550" cy="275287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7BCFD5C-5996-4436-B8D1-3B7808F0A9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298" r="63564"/>
          <a:stretch/>
        </p:blipFill>
        <p:spPr>
          <a:xfrm rot="19584333">
            <a:off x="5048420" y="203064"/>
            <a:ext cx="1013482" cy="982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0E6115-B192-F188-8FF3-70A5FDA1FB1C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Future Work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4" name="PA_库_组合 27">
            <a:extLst>
              <a:ext uri="{FF2B5EF4-FFF2-40B4-BE49-F238E27FC236}">
                <a16:creationId xmlns:a16="http://schemas.microsoft.com/office/drawing/2014/main" id="{5D8B5502-836B-33F6-D677-E67DBF27F00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8A6DBFD1-3EBB-A1C7-A722-0049F836B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8A9EF249-C39D-C010-84C6-7DFD089AA9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A9FCF44-38FF-7B8E-4312-BBC48FFFD068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A9329489-6754-F543-E760-F4531D4FD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3" y="1985664"/>
            <a:ext cx="1252521" cy="1252521"/>
          </a:xfrm>
          <a:prstGeom prst="rect">
            <a:avLst/>
          </a:prstGeom>
        </p:spPr>
      </p:pic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60F22B2D-FB61-5E68-AED3-BC00CBA715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3" y="3983135"/>
            <a:ext cx="1252521" cy="12525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7F0AB-C472-A46C-7071-8716D628DE81}"/>
              </a:ext>
            </a:extLst>
          </p:cNvPr>
          <p:cNvSpPr txBox="1"/>
          <p:nvPr/>
        </p:nvSpPr>
        <p:spPr>
          <a:xfrm>
            <a:off x="2240467" y="2176164"/>
            <a:ext cx="348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 좋은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GPU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성능을 가진 컴퓨터를 마련하여 모델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C5122E-A8B2-BD04-40BE-6D898916E451}"/>
              </a:ext>
            </a:extLst>
          </p:cNvPr>
          <p:cNvSpPr txBox="1"/>
          <p:nvPr/>
        </p:nvSpPr>
        <p:spPr>
          <a:xfrm>
            <a:off x="2248405" y="4108633"/>
            <a:ext cx="3485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논문에서 사용했던 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HD-VITON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데이터셋을 사용하여 모델 구현</a:t>
            </a:r>
          </a:p>
        </p:txBody>
      </p:sp>
    </p:spTree>
    <p:extLst>
      <p:ext uri="{BB962C8B-B14F-4D97-AF65-F5344CB8AC3E}">
        <p14:creationId xmlns:p14="http://schemas.microsoft.com/office/powerpoint/2010/main" val="877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8437" y="190499"/>
            <a:ext cx="11795126" cy="6462713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_矩形 22">
            <a:extLst>
              <a:ext uri="{FF2B5EF4-FFF2-40B4-BE49-F238E27FC236}">
                <a16:creationId xmlns:a16="http://schemas.microsoft.com/office/drawing/2014/main" id="{7F9AB3B4-C6E6-43C2-BD72-DA243AB832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3909941"/>
            <a:ext cx="13224699" cy="134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zh-CN" sz="239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BEAUTY</a:t>
            </a:r>
          </a:p>
        </p:txBody>
      </p:sp>
      <p:pic>
        <p:nvPicPr>
          <p:cNvPr id="43" name="PA_图片 42">
            <a:extLst>
              <a:ext uri="{FF2B5EF4-FFF2-40B4-BE49-F238E27FC236}">
                <a16:creationId xmlns:a16="http://schemas.microsoft.com/office/drawing/2014/main" id="{B542AB2E-E01C-4697-B9E9-6B7433EC66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20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3563754" y="870497"/>
            <a:ext cx="5064492" cy="5102713"/>
          </a:xfrm>
          <a:prstGeom prst="rect">
            <a:avLst/>
          </a:prstGeom>
        </p:spPr>
      </p:pic>
      <p:sp>
        <p:nvSpPr>
          <p:cNvPr id="53" name="D">
            <a:extLst>
              <a:ext uri="{FF2B5EF4-FFF2-40B4-BE49-F238E27FC236}">
                <a16:creationId xmlns:a16="http://schemas.microsoft.com/office/drawing/2014/main" id="{F89EE3F0-FEC5-46D9-89F5-FB6A2908D9F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2664103">
            <a:off x="11016684" y="4676409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D">
            <a:extLst>
              <a:ext uri="{FF2B5EF4-FFF2-40B4-BE49-F238E27FC236}">
                <a16:creationId xmlns:a16="http://schemas.microsoft.com/office/drawing/2014/main" id="{9541B6FE-389D-4A83-8623-58B562B039D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883985">
            <a:off x="10209981" y="1704017"/>
            <a:ext cx="239077" cy="2061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D">
            <a:extLst>
              <a:ext uri="{FF2B5EF4-FFF2-40B4-BE49-F238E27FC236}">
                <a16:creationId xmlns:a16="http://schemas.microsoft.com/office/drawing/2014/main" id="{EC506821-F6A7-4E16-B2F5-35E46397643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20608842">
            <a:off x="10679744" y="1184139"/>
            <a:ext cx="546094" cy="470771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D">
            <a:extLst>
              <a:ext uri="{FF2B5EF4-FFF2-40B4-BE49-F238E27FC236}">
                <a16:creationId xmlns:a16="http://schemas.microsoft.com/office/drawing/2014/main" id="{D0C7D926-4FA2-4ED2-9C46-17E5F5971F5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2664103">
            <a:off x="2431869" y="684011"/>
            <a:ext cx="421334" cy="363219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D">
            <a:extLst>
              <a:ext uri="{FF2B5EF4-FFF2-40B4-BE49-F238E27FC236}">
                <a16:creationId xmlns:a16="http://schemas.microsoft.com/office/drawing/2014/main" id="{A637CAF0-ED9C-4728-BC94-9C9914064CF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20599068">
            <a:off x="1246397" y="1179877"/>
            <a:ext cx="276444" cy="238314"/>
          </a:xfrm>
          <a:prstGeom prst="triangle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D">
            <a:extLst>
              <a:ext uri="{FF2B5EF4-FFF2-40B4-BE49-F238E27FC236}">
                <a16:creationId xmlns:a16="http://schemas.microsoft.com/office/drawing/2014/main" id="{54CF6CBE-A2B0-4425-A5BC-C44EA0EB27C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883985">
            <a:off x="1922101" y="1729036"/>
            <a:ext cx="239077" cy="2061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D">
            <a:extLst>
              <a:ext uri="{FF2B5EF4-FFF2-40B4-BE49-F238E27FC236}">
                <a16:creationId xmlns:a16="http://schemas.microsoft.com/office/drawing/2014/main" id="{E9C33C03-923C-4FDB-8C0A-B3C2CBA6CCB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20608842">
            <a:off x="914613" y="5436209"/>
            <a:ext cx="546094" cy="470771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A_PicturePlaceholder 4"/>
          <p:cNvPicPr>
            <a:picLocks noGrp="1" noChangeAspect="1"/>
          </p:cNvPicPr>
          <p:nvPr>
            <p:ph type="pic" sz="quarter" idx="10"/>
            <p:custDataLst>
              <p:tags r:id="rId12"/>
            </p:custDataLst>
          </p:nvPr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5" r="15705"/>
          <a:stretch>
            <a:fillRect/>
          </a:stretch>
        </p:blipFill>
        <p:spPr/>
      </p:pic>
      <p:grpSp>
        <p:nvGrpSpPr>
          <p:cNvPr id="2" name="PA_组合 1">
            <a:extLst>
              <a:ext uri="{FF2B5EF4-FFF2-40B4-BE49-F238E27FC236}">
                <a16:creationId xmlns:a16="http://schemas.microsoft.com/office/drawing/2014/main" id="{0B35A78D-05B8-47CD-98FA-757261542DFC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2021324" y="2772384"/>
            <a:ext cx="8370375" cy="2886364"/>
            <a:chOff x="2021324" y="2772384"/>
            <a:chExt cx="8370375" cy="28863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4DE8F78-19AD-424B-B967-B861FB86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50000"/>
            </a:blip>
            <a:stretch>
              <a:fillRect/>
            </a:stretch>
          </p:blipFill>
          <p:spPr>
            <a:xfrm>
              <a:off x="2021324" y="2772384"/>
              <a:ext cx="8370375" cy="2849563"/>
            </a:xfrm>
            <a:prstGeom prst="rect">
              <a:avLst/>
            </a:prstGeom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8811F4D-3907-4CD3-B6D9-FFBE97191C54}"/>
                </a:ext>
              </a:extLst>
            </p:cNvPr>
            <p:cNvSpPr/>
            <p:nvPr/>
          </p:nvSpPr>
          <p:spPr>
            <a:xfrm>
              <a:off x="3550575" y="3856009"/>
              <a:ext cx="3325154" cy="1038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altLang="zh-CN" sz="9600" i="1" spc="300" dirty="0">
                  <a:solidFill>
                    <a:schemeClr val="bg1"/>
                  </a:solidFill>
                  <a:latin typeface="Freestyle Script" panose="030804020302050B0404" pitchFamily="66" charset="0"/>
                  <a:ea typeface="AjiwaiPro" panose="02000600000000000000" pitchFamily="2" charset="-128"/>
                  <a:cs typeface="Open Sans" panose="020B0606030504020204" pitchFamily="34" charset="0"/>
                </a:rPr>
                <a:t>THANK</a:t>
              </a:r>
              <a:endParaRPr lang="zh-CN" altLang="en-US" sz="9600" i="1" dirty="0">
                <a:solidFill>
                  <a:schemeClr val="bg1"/>
                </a:solidFill>
                <a:latin typeface="Freestyle Script" panose="030804020302050B0404" pitchFamily="66" charset="0"/>
                <a:ea typeface="AjiwaiPro" panose="02000600000000000000" pitchFamily="2" charset="-128"/>
                <a:cs typeface="Open Sans" panose="020B0606030504020204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A67A1F7-6E56-48C0-97CB-D31F822C50E3}"/>
                </a:ext>
              </a:extLst>
            </p:cNvPr>
            <p:cNvSpPr/>
            <p:nvPr/>
          </p:nvSpPr>
          <p:spPr>
            <a:xfrm>
              <a:off x="6336179" y="4089088"/>
              <a:ext cx="188064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600" i="1" dirty="0">
                  <a:solidFill>
                    <a:schemeClr val="bg1"/>
                  </a:solidFill>
                  <a:latin typeface="Freestyle Script" panose="030804020302050B0404" pitchFamily="66" charset="0"/>
                  <a:ea typeface="AjiwaiPro" panose="02000600000000000000" pitchFamily="2" charset="-128"/>
                  <a:cs typeface="Open Sans" panose="020B0606030504020204" pitchFamily="34" charset="0"/>
                </a:rPr>
                <a:t>YOU</a:t>
              </a:r>
              <a:endParaRPr lang="zh-CN" altLang="en-US" sz="9600" i="1" dirty="0"/>
            </a:p>
          </p:txBody>
        </p:sp>
      </p:grpSp>
      <p:sp>
        <p:nvSpPr>
          <p:cNvPr id="54" name="D">
            <a:extLst>
              <a:ext uri="{FF2B5EF4-FFF2-40B4-BE49-F238E27FC236}">
                <a16:creationId xmlns:a16="http://schemas.microsoft.com/office/drawing/2014/main" id="{6BE892AD-46AD-4909-92AC-6A56C8B431F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20599068">
            <a:off x="9701940" y="4673352"/>
            <a:ext cx="276444" cy="238314"/>
          </a:xfrm>
          <a:prstGeom prst="triangle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D">
            <a:extLst>
              <a:ext uri="{FF2B5EF4-FFF2-40B4-BE49-F238E27FC236}">
                <a16:creationId xmlns:a16="http://schemas.microsoft.com/office/drawing/2014/main" id="{B38F7DC4-5BCF-4EDE-B0FE-426ADB51E96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659763">
            <a:off x="8460493" y="5506808"/>
            <a:ext cx="619331" cy="533906"/>
          </a:xfrm>
          <a:custGeom>
            <a:avLst/>
            <a:gdLst>
              <a:gd name="connsiteX0" fmla="*/ 719137 w 1438275"/>
              <a:gd name="connsiteY0" fmla="*/ 316102 h 1239892"/>
              <a:gd name="connsiteX1" fmla="*/ 269137 w 1438275"/>
              <a:gd name="connsiteY1" fmla="*/ 1072102 h 1239892"/>
              <a:gd name="connsiteX2" fmla="*/ 1169137 w 1438275"/>
              <a:gd name="connsiteY2" fmla="*/ 1072102 h 1239892"/>
              <a:gd name="connsiteX3" fmla="*/ 719138 w 1438275"/>
              <a:gd name="connsiteY3" fmla="*/ 0 h 1239892"/>
              <a:gd name="connsiteX4" fmla="*/ 1438275 w 1438275"/>
              <a:gd name="connsiteY4" fmla="*/ 1239892 h 1239892"/>
              <a:gd name="connsiteX5" fmla="*/ 0 w 1438275"/>
              <a:gd name="connsiteY5" fmla="*/ 1239892 h 123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275" h="1239892">
                <a:moveTo>
                  <a:pt x="719137" y="316102"/>
                </a:moveTo>
                <a:lnTo>
                  <a:pt x="269137" y="1072102"/>
                </a:lnTo>
                <a:lnTo>
                  <a:pt x="1169137" y="1072102"/>
                </a:lnTo>
                <a:close/>
                <a:moveTo>
                  <a:pt x="719138" y="0"/>
                </a:moveTo>
                <a:lnTo>
                  <a:pt x="1438275" y="1239892"/>
                </a:lnTo>
                <a:lnTo>
                  <a:pt x="0" y="1239892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D">
            <a:extLst>
              <a:ext uri="{FF2B5EF4-FFF2-40B4-BE49-F238E27FC236}">
                <a16:creationId xmlns:a16="http://schemas.microsoft.com/office/drawing/2014/main" id="{786BF419-B9FD-4F32-98EC-4DFD45BB379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2525770">
            <a:off x="10531634" y="5264102"/>
            <a:ext cx="184311" cy="158889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D">
            <a:extLst>
              <a:ext uri="{FF2B5EF4-FFF2-40B4-BE49-F238E27FC236}">
                <a16:creationId xmlns:a16="http://schemas.microsoft.com/office/drawing/2014/main" id="{9E01CD37-9D08-47D5-AE36-F83EE9F2436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rot="2525770">
            <a:off x="1927497" y="4984643"/>
            <a:ext cx="184311" cy="158889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7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개요</a:t>
            </a:r>
          </a:p>
        </p:txBody>
      </p:sp>
      <p:pic>
        <p:nvPicPr>
          <p:cNvPr id="4" name="그림 3" descr="신발류, 의류, 패션 디자인, 패턴(패션 디자인)이(가) 표시된 사진&#10;&#10;자동 생성된 설명">
            <a:extLst>
              <a:ext uri="{FF2B5EF4-FFF2-40B4-BE49-F238E27FC236}">
                <a16:creationId xmlns:a16="http://schemas.microsoft.com/office/drawing/2014/main" id="{EBCD059C-ADD8-8152-F197-16D708473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25" y="1197079"/>
            <a:ext cx="9718438" cy="48906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6AC10A-7E9A-6C55-4DF2-9F71BBB8985E}"/>
              </a:ext>
            </a:extLst>
          </p:cNvPr>
          <p:cNvSpPr txBox="1"/>
          <p:nvPr/>
        </p:nvSpPr>
        <p:spPr>
          <a:xfrm>
            <a:off x="6447453" y="6213764"/>
            <a:ext cx="508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 출처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https://tryondiffusion.github.io/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752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구성 및 역할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25256646-02DC-F76C-D0DD-1CFF5DB40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077919"/>
              </p:ext>
            </p:extLst>
          </p:nvPr>
        </p:nvGraphicFramePr>
        <p:xfrm>
          <a:off x="765392" y="1440157"/>
          <a:ext cx="10764606" cy="439958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95798">
                  <a:extLst>
                    <a:ext uri="{9D8B030D-6E8A-4147-A177-3AD203B41FA5}">
                      <a16:colId xmlns:a16="http://schemas.microsoft.com/office/drawing/2014/main" val="23013772"/>
                    </a:ext>
                  </a:extLst>
                </a:gridCol>
                <a:gridCol w="2495798">
                  <a:extLst>
                    <a:ext uri="{9D8B030D-6E8A-4147-A177-3AD203B41FA5}">
                      <a16:colId xmlns:a16="http://schemas.microsoft.com/office/drawing/2014/main" val="1793394802"/>
                    </a:ext>
                  </a:extLst>
                </a:gridCol>
                <a:gridCol w="5773010">
                  <a:extLst>
                    <a:ext uri="{9D8B030D-6E8A-4147-A177-3AD203B41FA5}">
                      <a16:colId xmlns:a16="http://schemas.microsoft.com/office/drawing/2014/main" val="2423962473"/>
                    </a:ext>
                  </a:extLst>
                </a:gridCol>
              </a:tblGrid>
              <a:tr h="733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팀원명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담당 업무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0256196"/>
                  </a:ext>
                </a:extLst>
              </a:tr>
              <a:tr h="733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배윤주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Image Preprocessing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00499194"/>
                  </a:ext>
                </a:extLst>
              </a:tr>
              <a:tr h="733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전진희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Image</a:t>
                      </a:r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Preprocessing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10074222"/>
                  </a:ext>
                </a:extLst>
              </a:tr>
              <a:tr h="733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최준혁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ParallelUNet</a:t>
                      </a:r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 Diffusion model</a:t>
                      </a:r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architecture</a:t>
                      </a:r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building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7036401"/>
                  </a:ext>
                </a:extLst>
              </a:tr>
              <a:tr h="733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이지호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EfficientUNet</a:t>
                      </a:r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model architecture building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79954612"/>
                  </a:ext>
                </a:extLst>
              </a:tr>
              <a:tr h="733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최보미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EfficientUNet</a:t>
                      </a:r>
                      <a:r>
                        <a:rPr lang="en-US" altLang="ko-KR" b="0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model architecture building</a:t>
                      </a:r>
                      <a:endParaRPr lang="ko-KR" altLang="en-US" b="0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0468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838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4185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수행 절차 및 방법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1C76BAC-33AF-50BB-D79F-95B792ED8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294230"/>
              </p:ext>
            </p:extLst>
          </p:nvPr>
        </p:nvGraphicFramePr>
        <p:xfrm>
          <a:off x="650810" y="1268552"/>
          <a:ext cx="10744632" cy="51625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31133">
                  <a:extLst>
                    <a:ext uri="{9D8B030D-6E8A-4147-A177-3AD203B41FA5}">
                      <a16:colId xmlns:a16="http://schemas.microsoft.com/office/drawing/2014/main" val="943501424"/>
                    </a:ext>
                  </a:extLst>
                </a:gridCol>
                <a:gridCol w="3191069">
                  <a:extLst>
                    <a:ext uri="{9D8B030D-6E8A-4147-A177-3AD203B41FA5}">
                      <a16:colId xmlns:a16="http://schemas.microsoft.com/office/drawing/2014/main" val="1137701037"/>
                    </a:ext>
                  </a:extLst>
                </a:gridCol>
                <a:gridCol w="3036272">
                  <a:extLst>
                    <a:ext uri="{9D8B030D-6E8A-4147-A177-3AD203B41FA5}">
                      <a16:colId xmlns:a16="http://schemas.microsoft.com/office/drawing/2014/main" val="966840097"/>
                    </a:ext>
                  </a:extLst>
                </a:gridCol>
                <a:gridCol w="2686158">
                  <a:extLst>
                    <a:ext uri="{9D8B030D-6E8A-4147-A177-3AD203B41FA5}">
                      <a16:colId xmlns:a16="http://schemas.microsoft.com/office/drawing/2014/main" val="4025526818"/>
                    </a:ext>
                  </a:extLst>
                </a:gridCol>
              </a:tblGrid>
              <a:tr h="684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구분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49078726"/>
                  </a:ext>
                </a:extLst>
              </a:tr>
              <a:tr h="672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사전 기획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8/14(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 ~ 8/18(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금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프로젝트 기획 및 주제 선정</a:t>
                      </a:r>
                      <a:endParaRPr lang="en-US" altLang="ko-KR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기획안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아이디어 선정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14863416"/>
                  </a:ext>
                </a:extLst>
              </a:tr>
              <a:tr h="821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데이터 수집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8/19(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토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 ~ 8/20(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일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필요 데이터 및 수집 절차 정의</a:t>
                      </a:r>
                      <a:endParaRPr lang="en-US" altLang="ko-KR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외부 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AI-Hub 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5794667"/>
                  </a:ext>
                </a:extLst>
              </a:tr>
              <a:tr h="684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전처리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8/21(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 ~ 8/25(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금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이미지 </a:t>
                      </a:r>
                      <a:r>
                        <a:rPr lang="ko-KR" altLang="en-US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전처리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및 </a:t>
                      </a:r>
                      <a:r>
                        <a:rPr lang="ko-KR" altLang="en-US" dirty="0" err="1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세그멘테이션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107965"/>
                  </a:ext>
                </a:extLst>
              </a:tr>
              <a:tr h="684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모델링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8/26(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토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 ~ 9/10(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일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모델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6262307"/>
                  </a:ext>
                </a:extLst>
              </a:tr>
              <a:tr h="587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서비스 구축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9/11(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 ~ 9/15(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금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웹 서비스 시스템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모델 구현하지 못하여 서비스 구축하지 못함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19604738"/>
                  </a:ext>
                </a:extLst>
              </a:tr>
              <a:tr h="4999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총 개발기간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8/14(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월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 ~ 9/15(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금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)(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총 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5</a:t>
                      </a:r>
                      <a:r>
                        <a:rPr lang="ko-KR" altLang="en-US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주</a:t>
                      </a:r>
                      <a:r>
                        <a:rPr lang="en-US" altLang="ko-KR" dirty="0"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58686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401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2CDD65-27E4-800F-9EEB-591936AA49A9}"/>
              </a:ext>
            </a:extLst>
          </p:cNvPr>
          <p:cNvSpPr/>
          <p:nvPr/>
        </p:nvSpPr>
        <p:spPr>
          <a:xfrm>
            <a:off x="598487" y="2060903"/>
            <a:ext cx="10995025" cy="401898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6230D-3ABB-0F71-BC58-E2B353745D87}"/>
              </a:ext>
            </a:extLst>
          </p:cNvPr>
          <p:cNvSpPr txBox="1"/>
          <p:nvPr/>
        </p:nvSpPr>
        <p:spPr>
          <a:xfrm>
            <a:off x="650810" y="124979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253B40-211B-EF35-838F-192B3FDC53A6}"/>
              </a:ext>
            </a:extLst>
          </p:cNvPr>
          <p:cNvSpPr txBox="1"/>
          <p:nvPr/>
        </p:nvSpPr>
        <p:spPr>
          <a:xfrm>
            <a:off x="1090864" y="135154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Overall Pipeline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9A094-CC28-BE05-312F-223BB8D4ED50}"/>
              </a:ext>
            </a:extLst>
          </p:cNvPr>
          <p:cNvSpPr txBox="1"/>
          <p:nvPr/>
        </p:nvSpPr>
        <p:spPr>
          <a:xfrm>
            <a:off x="6428792" y="6213764"/>
            <a:ext cx="510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 출처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https://tryondiffusion.github.io/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451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矩形 19">
            <a:extLst>
              <a:ext uri="{FF2B5EF4-FFF2-40B4-BE49-F238E27FC236}">
                <a16:creationId xmlns:a16="http://schemas.microsoft.com/office/drawing/2014/main" id="{1510CBA4-E39E-4CD2-A886-1E1EDE298B1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46790" y="209213"/>
            <a:ext cx="11795126" cy="6462713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4" name="PA_PicturePlaceholder 103">
            <a:extLst>
              <a:ext uri="{FF2B5EF4-FFF2-40B4-BE49-F238E27FC236}">
                <a16:creationId xmlns:a16="http://schemas.microsoft.com/office/drawing/2014/main" id="{6E29BC3E-F753-4316-9B44-2ED1512BD842}"/>
              </a:ext>
            </a:extLst>
          </p:cNvPr>
          <p:cNvPicPr>
            <a:picLocks noGrp="1" noChangeAspect="1"/>
          </p:cNvPicPr>
          <p:nvPr>
            <p:ph type="pic" sz="quarter" idx="10"/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2169" y="242056"/>
            <a:ext cx="4508184" cy="6462713"/>
          </a:xfrm>
        </p:spPr>
      </p:pic>
      <p:grpSp>
        <p:nvGrpSpPr>
          <p:cNvPr id="87" name="PA_组合 86">
            <a:extLst>
              <a:ext uri="{FF2B5EF4-FFF2-40B4-BE49-F238E27FC236}">
                <a16:creationId xmlns:a16="http://schemas.microsoft.com/office/drawing/2014/main" id="{2A0919F7-B11C-40D8-B8A7-7E3CEA74189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 flipH="1">
            <a:off x="5959351" y="186074"/>
            <a:ext cx="6058651" cy="3183671"/>
            <a:chOff x="181368" y="184694"/>
            <a:chExt cx="6908168" cy="3630072"/>
          </a:xfrm>
        </p:grpSpPr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08C4DFAA-EEA5-45F8-8105-9C79FF71AE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731"/>
            <a:stretch/>
          </p:blipFill>
          <p:spPr>
            <a:xfrm rot="16200000" flipH="1">
              <a:off x="2168435" y="-1802373"/>
              <a:ext cx="2934034" cy="6908168"/>
            </a:xfrm>
            <a:prstGeom prst="rect">
              <a:avLst/>
            </a:prstGeom>
          </p:spPr>
        </p:pic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88CCEB41-6449-4B7D-804A-E86E373F532A}"/>
                </a:ext>
              </a:extLst>
            </p:cNvPr>
            <p:cNvSpPr/>
            <p:nvPr/>
          </p:nvSpPr>
          <p:spPr>
            <a:xfrm rot="5400000">
              <a:off x="-140275" y="2181461"/>
              <a:ext cx="1972016" cy="1294594"/>
            </a:xfrm>
            <a:prstGeom prst="triangle">
              <a:avLst>
                <a:gd name="adj" fmla="val 63882"/>
              </a:avLst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01346587-7EE3-46F1-B21A-1FB0E230F27E}"/>
                </a:ext>
              </a:extLst>
            </p:cNvPr>
            <p:cNvSpPr/>
            <p:nvPr/>
          </p:nvSpPr>
          <p:spPr>
            <a:xfrm>
              <a:off x="273155" y="2636963"/>
              <a:ext cx="671035" cy="671035"/>
            </a:xfrm>
            <a:prstGeom prst="ellipse">
              <a:avLst/>
            </a:prstGeom>
            <a:noFill/>
            <a:ln w="412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PA_椭圆 30">
            <a:extLst>
              <a:ext uri="{FF2B5EF4-FFF2-40B4-BE49-F238E27FC236}">
                <a16:creationId xmlns:a16="http://schemas.microsoft.com/office/drawing/2014/main" id="{7D86529C-562E-47CE-9D15-A2371300679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337512" y="3245450"/>
            <a:ext cx="885217" cy="885217"/>
          </a:xfrm>
          <a:prstGeom prst="ellipse">
            <a:avLst/>
          </a:prstGeom>
          <a:noFill/>
          <a:ln w="412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A_图片 47">
            <a:extLst>
              <a:ext uri="{FF2B5EF4-FFF2-40B4-BE49-F238E27FC236}">
                <a16:creationId xmlns:a16="http://schemas.microsoft.com/office/drawing/2014/main" id="{D69EF6A5-8DF2-4420-A1E9-36A928C4C0B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5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41118" y="3939701"/>
            <a:ext cx="2102985" cy="2644634"/>
          </a:xfrm>
          <a:prstGeom prst="rect">
            <a:avLst/>
          </a:prstGeom>
        </p:spPr>
      </p:pic>
      <p:pic>
        <p:nvPicPr>
          <p:cNvPr id="39" name="PA_图片 38">
            <a:extLst>
              <a:ext uri="{FF2B5EF4-FFF2-40B4-BE49-F238E27FC236}">
                <a16:creationId xmlns:a16="http://schemas.microsoft.com/office/drawing/2014/main" id="{7E7909DE-9451-4496-9335-551B97BC9F5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biLevel thresh="50000"/>
          </a:blip>
          <a:stretch>
            <a:fillRect/>
          </a:stretch>
        </p:blipFill>
        <p:spPr>
          <a:xfrm rot="5400000">
            <a:off x="-179782" y="980317"/>
            <a:ext cx="2648807" cy="885217"/>
          </a:xfrm>
          <a:prstGeom prst="rect">
            <a:avLst/>
          </a:prstGeom>
        </p:spPr>
      </p:pic>
      <p:pic>
        <p:nvPicPr>
          <p:cNvPr id="58" name="PA_图片 35">
            <a:extLst>
              <a:ext uri="{FF2B5EF4-FFF2-40B4-BE49-F238E27FC236}">
                <a16:creationId xmlns:a16="http://schemas.microsoft.com/office/drawing/2014/main" id="{17B5FCA5-1745-4AE6-8E35-F5AF1A821A6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7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448"/>
          <a:stretch/>
        </p:blipFill>
        <p:spPr>
          <a:xfrm rot="5400000">
            <a:off x="9344798" y="5545386"/>
            <a:ext cx="542921" cy="1845191"/>
          </a:xfrm>
          <a:prstGeom prst="rect">
            <a:avLst/>
          </a:prstGeom>
        </p:spPr>
      </p:pic>
      <p:pic>
        <p:nvPicPr>
          <p:cNvPr id="59" name="PA_图片 36">
            <a:extLst>
              <a:ext uri="{FF2B5EF4-FFF2-40B4-BE49-F238E27FC236}">
                <a16:creationId xmlns:a16="http://schemas.microsoft.com/office/drawing/2014/main" id="{192E4144-3AF5-4417-8FA6-AFBE5F85342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>
            <a:biLevel thresh="50000"/>
          </a:blip>
          <a:stretch>
            <a:fillRect/>
          </a:stretch>
        </p:blipFill>
        <p:spPr>
          <a:xfrm>
            <a:off x="9242287" y="5754057"/>
            <a:ext cx="190364" cy="190855"/>
          </a:xfrm>
          <a:prstGeom prst="rect">
            <a:avLst/>
          </a:prstGeom>
        </p:spPr>
      </p:pic>
      <p:sp>
        <p:nvSpPr>
          <p:cNvPr id="60" name="PA_任意多边形: 形状 108">
            <a:extLst>
              <a:ext uri="{FF2B5EF4-FFF2-40B4-BE49-F238E27FC236}">
                <a16:creationId xmlns:a16="http://schemas.microsoft.com/office/drawing/2014/main" id="{7665DC84-F836-4889-9F9A-DCAF4E93B96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656440" y="5083842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6642240" y="3834044"/>
            <a:ext cx="5043271" cy="42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err="1">
                <a:latin typeface="Arial Narrow" panose="020B0606020202030204" pitchFamily="34" charset="0"/>
                <a:ea typeface="DFLiHei-Bd" panose="020B0709000000000000" pitchFamily="49" charset="-120"/>
                <a:cs typeface="Arial" panose="020B0604020202020204" pitchFamily="34" charset="0"/>
              </a:rPr>
              <a:t>EfficientUNet</a:t>
            </a:r>
            <a:r>
              <a:rPr lang="en-US" altLang="zh-CN" sz="2000" dirty="0">
                <a:latin typeface="Arial Narrow" panose="020B0606020202030204" pitchFamily="34" charset="0"/>
                <a:ea typeface="DFLiHei-Bd" panose="020B0709000000000000" pitchFamily="49" charset="-120"/>
                <a:cs typeface="Arial" panose="020B0604020202020204" pitchFamily="34" charset="0"/>
              </a:rPr>
              <a:t> Model architecture building</a:t>
            </a:r>
          </a:p>
        </p:txBody>
      </p:sp>
      <p:sp>
        <p:nvSpPr>
          <p:cNvPr id="66" name="矩形 65"/>
          <p:cNvSpPr/>
          <p:nvPr/>
        </p:nvSpPr>
        <p:spPr>
          <a:xfrm>
            <a:off x="6642300" y="4319212"/>
            <a:ext cx="266950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최보미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7" name="Freeform 5"/>
          <p:cNvSpPr>
            <a:spLocks noChangeAspect="1" noEditPoints="1"/>
          </p:cNvSpPr>
          <p:nvPr/>
        </p:nvSpPr>
        <p:spPr bwMode="auto">
          <a:xfrm>
            <a:off x="6309773" y="2881145"/>
            <a:ext cx="278510" cy="360000"/>
          </a:xfrm>
          <a:custGeom>
            <a:avLst/>
            <a:gdLst>
              <a:gd name="T0" fmla="*/ 104 w 114"/>
              <a:gd name="T1" fmla="*/ 147 h 147"/>
              <a:gd name="T2" fmla="*/ 104 w 114"/>
              <a:gd name="T3" fmla="*/ 147 h 147"/>
              <a:gd name="T4" fmla="*/ 96 w 114"/>
              <a:gd name="T5" fmla="*/ 144 h 147"/>
              <a:gd name="T6" fmla="*/ 56 w 114"/>
              <a:gd name="T7" fmla="*/ 115 h 147"/>
              <a:gd name="T8" fmla="*/ 46 w 114"/>
              <a:gd name="T9" fmla="*/ 108 h 147"/>
              <a:gd name="T10" fmla="*/ 31 w 114"/>
              <a:gd name="T11" fmla="*/ 108 h 147"/>
              <a:gd name="T12" fmla="*/ 19 w 114"/>
              <a:gd name="T13" fmla="*/ 108 h 147"/>
              <a:gd name="T14" fmla="*/ 0 w 114"/>
              <a:gd name="T15" fmla="*/ 89 h 147"/>
              <a:gd name="T16" fmla="*/ 0 w 114"/>
              <a:gd name="T17" fmla="*/ 56 h 147"/>
              <a:gd name="T18" fmla="*/ 19 w 114"/>
              <a:gd name="T19" fmla="*/ 36 h 147"/>
              <a:gd name="T20" fmla="*/ 31 w 114"/>
              <a:gd name="T21" fmla="*/ 36 h 147"/>
              <a:gd name="T22" fmla="*/ 48 w 114"/>
              <a:gd name="T23" fmla="*/ 38 h 147"/>
              <a:gd name="T24" fmla="*/ 56 w 114"/>
              <a:gd name="T25" fmla="*/ 33 h 147"/>
              <a:gd name="T26" fmla="*/ 96 w 114"/>
              <a:gd name="T27" fmla="*/ 4 h 147"/>
              <a:gd name="T28" fmla="*/ 104 w 114"/>
              <a:gd name="T29" fmla="*/ 0 h 147"/>
              <a:gd name="T30" fmla="*/ 114 w 114"/>
              <a:gd name="T31" fmla="*/ 13 h 147"/>
              <a:gd name="T32" fmla="*/ 114 w 114"/>
              <a:gd name="T33" fmla="*/ 134 h 147"/>
              <a:gd name="T34" fmla="*/ 112 w 114"/>
              <a:gd name="T35" fmla="*/ 143 h 147"/>
              <a:gd name="T36" fmla="*/ 104 w 114"/>
              <a:gd name="T37" fmla="*/ 147 h 147"/>
              <a:gd name="T38" fmla="*/ 47 w 114"/>
              <a:gd name="T39" fmla="*/ 99 h 147"/>
              <a:gd name="T40" fmla="*/ 61 w 114"/>
              <a:gd name="T41" fmla="*/ 108 h 147"/>
              <a:gd name="T42" fmla="*/ 100 w 114"/>
              <a:gd name="T43" fmla="*/ 137 h 147"/>
              <a:gd name="T44" fmla="*/ 104 w 114"/>
              <a:gd name="T45" fmla="*/ 139 h 147"/>
              <a:gd name="T46" fmla="*/ 104 w 114"/>
              <a:gd name="T47" fmla="*/ 139 h 147"/>
              <a:gd name="T48" fmla="*/ 105 w 114"/>
              <a:gd name="T49" fmla="*/ 138 h 147"/>
              <a:gd name="T50" fmla="*/ 106 w 114"/>
              <a:gd name="T51" fmla="*/ 134 h 147"/>
              <a:gd name="T52" fmla="*/ 106 w 114"/>
              <a:gd name="T53" fmla="*/ 13 h 147"/>
              <a:gd name="T54" fmla="*/ 104 w 114"/>
              <a:gd name="T55" fmla="*/ 8 h 147"/>
              <a:gd name="T56" fmla="*/ 100 w 114"/>
              <a:gd name="T57" fmla="*/ 10 h 147"/>
              <a:gd name="T58" fmla="*/ 61 w 114"/>
              <a:gd name="T59" fmla="*/ 39 h 147"/>
              <a:gd name="T60" fmla="*/ 47 w 114"/>
              <a:gd name="T61" fmla="*/ 47 h 147"/>
              <a:gd name="T62" fmla="*/ 46 w 114"/>
              <a:gd name="T63" fmla="*/ 47 h 147"/>
              <a:gd name="T64" fmla="*/ 43 w 114"/>
              <a:gd name="T65" fmla="*/ 45 h 147"/>
              <a:gd name="T66" fmla="*/ 31 w 114"/>
              <a:gd name="T67" fmla="*/ 44 h 147"/>
              <a:gd name="T68" fmla="*/ 19 w 114"/>
              <a:gd name="T69" fmla="*/ 44 h 147"/>
              <a:gd name="T70" fmla="*/ 8 w 114"/>
              <a:gd name="T71" fmla="*/ 56 h 147"/>
              <a:gd name="T72" fmla="*/ 8 w 114"/>
              <a:gd name="T73" fmla="*/ 89 h 147"/>
              <a:gd name="T74" fmla="*/ 19 w 114"/>
              <a:gd name="T75" fmla="*/ 100 h 147"/>
              <a:gd name="T76" fmla="*/ 31 w 114"/>
              <a:gd name="T77" fmla="*/ 100 h 147"/>
              <a:gd name="T78" fmla="*/ 43 w 114"/>
              <a:gd name="T79" fmla="*/ 100 h 147"/>
              <a:gd name="T80" fmla="*/ 43 w 114"/>
              <a:gd name="T81" fmla="*/ 99 h 147"/>
              <a:gd name="T82" fmla="*/ 47 w 114"/>
              <a:gd name="T83" fmla="*/ 9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4" h="147">
                <a:moveTo>
                  <a:pt x="104" y="147"/>
                </a:moveTo>
                <a:cubicBezTo>
                  <a:pt x="104" y="147"/>
                  <a:pt x="104" y="147"/>
                  <a:pt x="104" y="147"/>
                </a:cubicBezTo>
                <a:cubicBezTo>
                  <a:pt x="101" y="147"/>
                  <a:pt x="99" y="146"/>
                  <a:pt x="96" y="144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1" y="111"/>
                  <a:pt x="48" y="109"/>
                  <a:pt x="46" y="108"/>
                </a:cubicBezTo>
                <a:cubicBezTo>
                  <a:pt x="43" y="108"/>
                  <a:pt x="39" y="108"/>
                  <a:pt x="31" y="108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9" y="108"/>
                  <a:pt x="0" y="99"/>
                  <a:pt x="0" y="8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45"/>
                  <a:pt x="9" y="36"/>
                  <a:pt x="19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40" y="36"/>
                  <a:pt x="45" y="37"/>
                  <a:pt x="48" y="38"/>
                </a:cubicBezTo>
                <a:cubicBezTo>
                  <a:pt x="49" y="38"/>
                  <a:pt x="52" y="36"/>
                  <a:pt x="56" y="33"/>
                </a:cubicBezTo>
                <a:cubicBezTo>
                  <a:pt x="96" y="4"/>
                  <a:pt x="96" y="4"/>
                  <a:pt x="96" y="4"/>
                </a:cubicBezTo>
                <a:cubicBezTo>
                  <a:pt x="99" y="2"/>
                  <a:pt x="101" y="0"/>
                  <a:pt x="104" y="0"/>
                </a:cubicBezTo>
                <a:cubicBezTo>
                  <a:pt x="109" y="0"/>
                  <a:pt x="114" y="4"/>
                  <a:pt x="114" y="13"/>
                </a:cubicBezTo>
                <a:cubicBezTo>
                  <a:pt x="114" y="134"/>
                  <a:pt x="114" y="134"/>
                  <a:pt x="114" y="134"/>
                </a:cubicBezTo>
                <a:cubicBezTo>
                  <a:pt x="114" y="138"/>
                  <a:pt x="113" y="141"/>
                  <a:pt x="112" y="143"/>
                </a:cubicBezTo>
                <a:cubicBezTo>
                  <a:pt x="110" y="145"/>
                  <a:pt x="107" y="147"/>
                  <a:pt x="104" y="147"/>
                </a:cubicBezTo>
                <a:close/>
                <a:moveTo>
                  <a:pt x="47" y="99"/>
                </a:moveTo>
                <a:cubicBezTo>
                  <a:pt x="48" y="99"/>
                  <a:pt x="49" y="99"/>
                  <a:pt x="61" y="108"/>
                </a:cubicBezTo>
                <a:cubicBezTo>
                  <a:pt x="100" y="137"/>
                  <a:pt x="100" y="137"/>
                  <a:pt x="100" y="137"/>
                </a:cubicBezTo>
                <a:cubicBezTo>
                  <a:pt x="102" y="139"/>
                  <a:pt x="104" y="139"/>
                  <a:pt x="104" y="139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05" y="139"/>
                  <a:pt x="105" y="139"/>
                  <a:pt x="105" y="138"/>
                </a:cubicBezTo>
                <a:cubicBezTo>
                  <a:pt x="106" y="138"/>
                  <a:pt x="106" y="137"/>
                  <a:pt x="106" y="134"/>
                </a:cubicBezTo>
                <a:cubicBezTo>
                  <a:pt x="106" y="13"/>
                  <a:pt x="106" y="13"/>
                  <a:pt x="106" y="13"/>
                </a:cubicBezTo>
                <a:cubicBezTo>
                  <a:pt x="106" y="12"/>
                  <a:pt x="106" y="8"/>
                  <a:pt x="104" y="8"/>
                </a:cubicBezTo>
                <a:cubicBezTo>
                  <a:pt x="104" y="8"/>
                  <a:pt x="102" y="9"/>
                  <a:pt x="100" y="10"/>
                </a:cubicBezTo>
                <a:cubicBezTo>
                  <a:pt x="61" y="39"/>
                  <a:pt x="61" y="39"/>
                  <a:pt x="61" y="39"/>
                </a:cubicBezTo>
                <a:cubicBezTo>
                  <a:pt x="51" y="47"/>
                  <a:pt x="48" y="47"/>
                  <a:pt x="47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3" y="45"/>
                  <a:pt x="43" y="45"/>
                  <a:pt x="43" y="45"/>
                </a:cubicBezTo>
                <a:cubicBezTo>
                  <a:pt x="42" y="45"/>
                  <a:pt x="38" y="44"/>
                  <a:pt x="31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3" y="44"/>
                  <a:pt x="8" y="49"/>
                  <a:pt x="8" y="56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5"/>
                  <a:pt x="13" y="100"/>
                  <a:pt x="19" y="100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6" y="100"/>
                  <a:pt x="40" y="100"/>
                  <a:pt x="43" y="100"/>
                </a:cubicBezTo>
                <a:cubicBezTo>
                  <a:pt x="43" y="99"/>
                  <a:pt x="43" y="99"/>
                  <a:pt x="43" y="99"/>
                </a:cubicBezTo>
                <a:lnTo>
                  <a:pt x="47" y="99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6642240" y="2815653"/>
            <a:ext cx="5261524" cy="42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err="1">
                <a:latin typeface="Arial Narrow" panose="020B0606020202030204" pitchFamily="34" charset="0"/>
                <a:ea typeface="DFLiHei-Bd" panose="020B0709000000000000" pitchFamily="49" charset="-120"/>
                <a:cs typeface="Arial" panose="020B0604020202020204" pitchFamily="34" charset="0"/>
              </a:rPr>
              <a:t>ParallelUNet</a:t>
            </a:r>
            <a:r>
              <a:rPr lang="en-US" altLang="zh-CN" sz="2000" dirty="0">
                <a:latin typeface="Arial Narrow" panose="020B0606020202030204" pitchFamily="34" charset="0"/>
                <a:ea typeface="DFLiHei-Bd" panose="020B0709000000000000" pitchFamily="49" charset="-120"/>
                <a:cs typeface="Arial" panose="020B0604020202020204" pitchFamily="34" charset="0"/>
              </a:rPr>
              <a:t>, Diffusion Model architecture building</a:t>
            </a:r>
          </a:p>
        </p:txBody>
      </p:sp>
      <p:sp>
        <p:nvSpPr>
          <p:cNvPr id="71" name="矩形 70"/>
          <p:cNvSpPr/>
          <p:nvPr/>
        </p:nvSpPr>
        <p:spPr>
          <a:xfrm>
            <a:off x="6642240" y="1797262"/>
            <a:ext cx="2369147" cy="42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 Narrow" panose="020B0606020202030204" pitchFamily="34" charset="0"/>
                <a:ea typeface="DFLiHei-Bd" panose="020B0709000000000000" pitchFamily="49" charset="-120"/>
                <a:cs typeface="Arial" panose="020B0604020202020204" pitchFamily="34" charset="0"/>
              </a:rPr>
              <a:t>Image Preprocessing</a:t>
            </a:r>
          </a:p>
        </p:txBody>
      </p:sp>
      <p:sp>
        <p:nvSpPr>
          <p:cNvPr id="72" name="矩形 71"/>
          <p:cNvSpPr/>
          <p:nvPr/>
        </p:nvSpPr>
        <p:spPr>
          <a:xfrm>
            <a:off x="6642300" y="2331648"/>
            <a:ext cx="268280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배윤주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 전진희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03C26261-C687-CDEF-78F9-0EAE9C3732C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09773" y="3891581"/>
            <a:ext cx="278510" cy="360000"/>
          </a:xfrm>
          <a:custGeom>
            <a:avLst/>
            <a:gdLst>
              <a:gd name="T0" fmla="*/ 104 w 114"/>
              <a:gd name="T1" fmla="*/ 147 h 147"/>
              <a:gd name="T2" fmla="*/ 104 w 114"/>
              <a:gd name="T3" fmla="*/ 147 h 147"/>
              <a:gd name="T4" fmla="*/ 96 w 114"/>
              <a:gd name="T5" fmla="*/ 144 h 147"/>
              <a:gd name="T6" fmla="*/ 56 w 114"/>
              <a:gd name="T7" fmla="*/ 115 h 147"/>
              <a:gd name="T8" fmla="*/ 46 w 114"/>
              <a:gd name="T9" fmla="*/ 108 h 147"/>
              <a:gd name="T10" fmla="*/ 31 w 114"/>
              <a:gd name="T11" fmla="*/ 108 h 147"/>
              <a:gd name="T12" fmla="*/ 19 w 114"/>
              <a:gd name="T13" fmla="*/ 108 h 147"/>
              <a:gd name="T14" fmla="*/ 0 w 114"/>
              <a:gd name="T15" fmla="*/ 89 h 147"/>
              <a:gd name="T16" fmla="*/ 0 w 114"/>
              <a:gd name="T17" fmla="*/ 56 h 147"/>
              <a:gd name="T18" fmla="*/ 19 w 114"/>
              <a:gd name="T19" fmla="*/ 36 h 147"/>
              <a:gd name="T20" fmla="*/ 31 w 114"/>
              <a:gd name="T21" fmla="*/ 36 h 147"/>
              <a:gd name="T22" fmla="*/ 48 w 114"/>
              <a:gd name="T23" fmla="*/ 38 h 147"/>
              <a:gd name="T24" fmla="*/ 56 w 114"/>
              <a:gd name="T25" fmla="*/ 33 h 147"/>
              <a:gd name="T26" fmla="*/ 96 w 114"/>
              <a:gd name="T27" fmla="*/ 4 h 147"/>
              <a:gd name="T28" fmla="*/ 104 w 114"/>
              <a:gd name="T29" fmla="*/ 0 h 147"/>
              <a:gd name="T30" fmla="*/ 114 w 114"/>
              <a:gd name="T31" fmla="*/ 13 h 147"/>
              <a:gd name="T32" fmla="*/ 114 w 114"/>
              <a:gd name="T33" fmla="*/ 134 h 147"/>
              <a:gd name="T34" fmla="*/ 112 w 114"/>
              <a:gd name="T35" fmla="*/ 143 h 147"/>
              <a:gd name="T36" fmla="*/ 104 w 114"/>
              <a:gd name="T37" fmla="*/ 147 h 147"/>
              <a:gd name="T38" fmla="*/ 47 w 114"/>
              <a:gd name="T39" fmla="*/ 99 h 147"/>
              <a:gd name="T40" fmla="*/ 61 w 114"/>
              <a:gd name="T41" fmla="*/ 108 h 147"/>
              <a:gd name="T42" fmla="*/ 100 w 114"/>
              <a:gd name="T43" fmla="*/ 137 h 147"/>
              <a:gd name="T44" fmla="*/ 104 w 114"/>
              <a:gd name="T45" fmla="*/ 139 h 147"/>
              <a:gd name="T46" fmla="*/ 104 w 114"/>
              <a:gd name="T47" fmla="*/ 139 h 147"/>
              <a:gd name="T48" fmla="*/ 105 w 114"/>
              <a:gd name="T49" fmla="*/ 138 h 147"/>
              <a:gd name="T50" fmla="*/ 106 w 114"/>
              <a:gd name="T51" fmla="*/ 134 h 147"/>
              <a:gd name="T52" fmla="*/ 106 w 114"/>
              <a:gd name="T53" fmla="*/ 13 h 147"/>
              <a:gd name="T54" fmla="*/ 104 w 114"/>
              <a:gd name="T55" fmla="*/ 8 h 147"/>
              <a:gd name="T56" fmla="*/ 100 w 114"/>
              <a:gd name="T57" fmla="*/ 10 h 147"/>
              <a:gd name="T58" fmla="*/ 61 w 114"/>
              <a:gd name="T59" fmla="*/ 39 h 147"/>
              <a:gd name="T60" fmla="*/ 47 w 114"/>
              <a:gd name="T61" fmla="*/ 47 h 147"/>
              <a:gd name="T62" fmla="*/ 46 w 114"/>
              <a:gd name="T63" fmla="*/ 47 h 147"/>
              <a:gd name="T64" fmla="*/ 43 w 114"/>
              <a:gd name="T65" fmla="*/ 45 h 147"/>
              <a:gd name="T66" fmla="*/ 31 w 114"/>
              <a:gd name="T67" fmla="*/ 44 h 147"/>
              <a:gd name="T68" fmla="*/ 19 w 114"/>
              <a:gd name="T69" fmla="*/ 44 h 147"/>
              <a:gd name="T70" fmla="*/ 8 w 114"/>
              <a:gd name="T71" fmla="*/ 56 h 147"/>
              <a:gd name="T72" fmla="*/ 8 w 114"/>
              <a:gd name="T73" fmla="*/ 89 h 147"/>
              <a:gd name="T74" fmla="*/ 19 w 114"/>
              <a:gd name="T75" fmla="*/ 100 h 147"/>
              <a:gd name="T76" fmla="*/ 31 w 114"/>
              <a:gd name="T77" fmla="*/ 100 h 147"/>
              <a:gd name="T78" fmla="*/ 43 w 114"/>
              <a:gd name="T79" fmla="*/ 100 h 147"/>
              <a:gd name="T80" fmla="*/ 43 w 114"/>
              <a:gd name="T81" fmla="*/ 99 h 147"/>
              <a:gd name="T82" fmla="*/ 47 w 114"/>
              <a:gd name="T83" fmla="*/ 9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4" h="147">
                <a:moveTo>
                  <a:pt x="104" y="147"/>
                </a:moveTo>
                <a:cubicBezTo>
                  <a:pt x="104" y="147"/>
                  <a:pt x="104" y="147"/>
                  <a:pt x="104" y="147"/>
                </a:cubicBezTo>
                <a:cubicBezTo>
                  <a:pt x="101" y="147"/>
                  <a:pt x="99" y="146"/>
                  <a:pt x="96" y="144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1" y="111"/>
                  <a:pt x="48" y="109"/>
                  <a:pt x="46" y="108"/>
                </a:cubicBezTo>
                <a:cubicBezTo>
                  <a:pt x="43" y="108"/>
                  <a:pt x="39" y="108"/>
                  <a:pt x="31" y="108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9" y="108"/>
                  <a:pt x="0" y="99"/>
                  <a:pt x="0" y="8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45"/>
                  <a:pt x="9" y="36"/>
                  <a:pt x="19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40" y="36"/>
                  <a:pt x="45" y="37"/>
                  <a:pt x="48" y="38"/>
                </a:cubicBezTo>
                <a:cubicBezTo>
                  <a:pt x="49" y="38"/>
                  <a:pt x="52" y="36"/>
                  <a:pt x="56" y="33"/>
                </a:cubicBezTo>
                <a:cubicBezTo>
                  <a:pt x="96" y="4"/>
                  <a:pt x="96" y="4"/>
                  <a:pt x="96" y="4"/>
                </a:cubicBezTo>
                <a:cubicBezTo>
                  <a:pt x="99" y="2"/>
                  <a:pt x="101" y="0"/>
                  <a:pt x="104" y="0"/>
                </a:cubicBezTo>
                <a:cubicBezTo>
                  <a:pt x="109" y="0"/>
                  <a:pt x="114" y="4"/>
                  <a:pt x="114" y="13"/>
                </a:cubicBezTo>
                <a:cubicBezTo>
                  <a:pt x="114" y="134"/>
                  <a:pt x="114" y="134"/>
                  <a:pt x="114" y="134"/>
                </a:cubicBezTo>
                <a:cubicBezTo>
                  <a:pt x="114" y="138"/>
                  <a:pt x="113" y="141"/>
                  <a:pt x="112" y="143"/>
                </a:cubicBezTo>
                <a:cubicBezTo>
                  <a:pt x="110" y="145"/>
                  <a:pt x="107" y="147"/>
                  <a:pt x="104" y="147"/>
                </a:cubicBezTo>
                <a:close/>
                <a:moveTo>
                  <a:pt x="47" y="99"/>
                </a:moveTo>
                <a:cubicBezTo>
                  <a:pt x="48" y="99"/>
                  <a:pt x="49" y="99"/>
                  <a:pt x="61" y="108"/>
                </a:cubicBezTo>
                <a:cubicBezTo>
                  <a:pt x="100" y="137"/>
                  <a:pt x="100" y="137"/>
                  <a:pt x="100" y="137"/>
                </a:cubicBezTo>
                <a:cubicBezTo>
                  <a:pt x="102" y="139"/>
                  <a:pt x="104" y="139"/>
                  <a:pt x="104" y="139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05" y="139"/>
                  <a:pt x="105" y="139"/>
                  <a:pt x="105" y="138"/>
                </a:cubicBezTo>
                <a:cubicBezTo>
                  <a:pt x="106" y="138"/>
                  <a:pt x="106" y="137"/>
                  <a:pt x="106" y="134"/>
                </a:cubicBezTo>
                <a:cubicBezTo>
                  <a:pt x="106" y="13"/>
                  <a:pt x="106" y="13"/>
                  <a:pt x="106" y="13"/>
                </a:cubicBezTo>
                <a:cubicBezTo>
                  <a:pt x="106" y="12"/>
                  <a:pt x="106" y="8"/>
                  <a:pt x="104" y="8"/>
                </a:cubicBezTo>
                <a:cubicBezTo>
                  <a:pt x="104" y="8"/>
                  <a:pt x="102" y="9"/>
                  <a:pt x="100" y="10"/>
                </a:cubicBezTo>
                <a:cubicBezTo>
                  <a:pt x="61" y="39"/>
                  <a:pt x="61" y="39"/>
                  <a:pt x="61" y="39"/>
                </a:cubicBezTo>
                <a:cubicBezTo>
                  <a:pt x="51" y="47"/>
                  <a:pt x="48" y="47"/>
                  <a:pt x="47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3" y="45"/>
                  <a:pt x="43" y="45"/>
                  <a:pt x="43" y="45"/>
                </a:cubicBezTo>
                <a:cubicBezTo>
                  <a:pt x="42" y="45"/>
                  <a:pt x="38" y="44"/>
                  <a:pt x="31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3" y="44"/>
                  <a:pt x="8" y="49"/>
                  <a:pt x="8" y="56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5"/>
                  <a:pt x="13" y="100"/>
                  <a:pt x="19" y="100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6" y="100"/>
                  <a:pt x="40" y="100"/>
                  <a:pt x="43" y="100"/>
                </a:cubicBezTo>
                <a:cubicBezTo>
                  <a:pt x="43" y="99"/>
                  <a:pt x="43" y="99"/>
                  <a:pt x="43" y="99"/>
                </a:cubicBezTo>
                <a:lnTo>
                  <a:pt x="47" y="99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BE7C35F0-8851-9584-3601-D4F1A98B196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09773" y="1870709"/>
            <a:ext cx="278510" cy="360000"/>
          </a:xfrm>
          <a:custGeom>
            <a:avLst/>
            <a:gdLst>
              <a:gd name="T0" fmla="*/ 104 w 114"/>
              <a:gd name="T1" fmla="*/ 147 h 147"/>
              <a:gd name="T2" fmla="*/ 104 w 114"/>
              <a:gd name="T3" fmla="*/ 147 h 147"/>
              <a:gd name="T4" fmla="*/ 96 w 114"/>
              <a:gd name="T5" fmla="*/ 144 h 147"/>
              <a:gd name="T6" fmla="*/ 56 w 114"/>
              <a:gd name="T7" fmla="*/ 115 h 147"/>
              <a:gd name="T8" fmla="*/ 46 w 114"/>
              <a:gd name="T9" fmla="*/ 108 h 147"/>
              <a:gd name="T10" fmla="*/ 31 w 114"/>
              <a:gd name="T11" fmla="*/ 108 h 147"/>
              <a:gd name="T12" fmla="*/ 19 w 114"/>
              <a:gd name="T13" fmla="*/ 108 h 147"/>
              <a:gd name="T14" fmla="*/ 0 w 114"/>
              <a:gd name="T15" fmla="*/ 89 h 147"/>
              <a:gd name="T16" fmla="*/ 0 w 114"/>
              <a:gd name="T17" fmla="*/ 56 h 147"/>
              <a:gd name="T18" fmla="*/ 19 w 114"/>
              <a:gd name="T19" fmla="*/ 36 h 147"/>
              <a:gd name="T20" fmla="*/ 31 w 114"/>
              <a:gd name="T21" fmla="*/ 36 h 147"/>
              <a:gd name="T22" fmla="*/ 48 w 114"/>
              <a:gd name="T23" fmla="*/ 38 h 147"/>
              <a:gd name="T24" fmla="*/ 56 w 114"/>
              <a:gd name="T25" fmla="*/ 33 h 147"/>
              <a:gd name="T26" fmla="*/ 96 w 114"/>
              <a:gd name="T27" fmla="*/ 4 h 147"/>
              <a:gd name="T28" fmla="*/ 104 w 114"/>
              <a:gd name="T29" fmla="*/ 0 h 147"/>
              <a:gd name="T30" fmla="*/ 114 w 114"/>
              <a:gd name="T31" fmla="*/ 13 h 147"/>
              <a:gd name="T32" fmla="*/ 114 w 114"/>
              <a:gd name="T33" fmla="*/ 134 h 147"/>
              <a:gd name="T34" fmla="*/ 112 w 114"/>
              <a:gd name="T35" fmla="*/ 143 h 147"/>
              <a:gd name="T36" fmla="*/ 104 w 114"/>
              <a:gd name="T37" fmla="*/ 147 h 147"/>
              <a:gd name="T38" fmla="*/ 47 w 114"/>
              <a:gd name="T39" fmla="*/ 99 h 147"/>
              <a:gd name="T40" fmla="*/ 61 w 114"/>
              <a:gd name="T41" fmla="*/ 108 h 147"/>
              <a:gd name="T42" fmla="*/ 100 w 114"/>
              <a:gd name="T43" fmla="*/ 137 h 147"/>
              <a:gd name="T44" fmla="*/ 104 w 114"/>
              <a:gd name="T45" fmla="*/ 139 h 147"/>
              <a:gd name="T46" fmla="*/ 104 w 114"/>
              <a:gd name="T47" fmla="*/ 139 h 147"/>
              <a:gd name="T48" fmla="*/ 105 w 114"/>
              <a:gd name="T49" fmla="*/ 138 h 147"/>
              <a:gd name="T50" fmla="*/ 106 w 114"/>
              <a:gd name="T51" fmla="*/ 134 h 147"/>
              <a:gd name="T52" fmla="*/ 106 w 114"/>
              <a:gd name="T53" fmla="*/ 13 h 147"/>
              <a:gd name="T54" fmla="*/ 104 w 114"/>
              <a:gd name="T55" fmla="*/ 8 h 147"/>
              <a:gd name="T56" fmla="*/ 100 w 114"/>
              <a:gd name="T57" fmla="*/ 10 h 147"/>
              <a:gd name="T58" fmla="*/ 61 w 114"/>
              <a:gd name="T59" fmla="*/ 39 h 147"/>
              <a:gd name="T60" fmla="*/ 47 w 114"/>
              <a:gd name="T61" fmla="*/ 47 h 147"/>
              <a:gd name="T62" fmla="*/ 46 w 114"/>
              <a:gd name="T63" fmla="*/ 47 h 147"/>
              <a:gd name="T64" fmla="*/ 43 w 114"/>
              <a:gd name="T65" fmla="*/ 45 h 147"/>
              <a:gd name="T66" fmla="*/ 31 w 114"/>
              <a:gd name="T67" fmla="*/ 44 h 147"/>
              <a:gd name="T68" fmla="*/ 19 w 114"/>
              <a:gd name="T69" fmla="*/ 44 h 147"/>
              <a:gd name="T70" fmla="*/ 8 w 114"/>
              <a:gd name="T71" fmla="*/ 56 h 147"/>
              <a:gd name="T72" fmla="*/ 8 w 114"/>
              <a:gd name="T73" fmla="*/ 89 h 147"/>
              <a:gd name="T74" fmla="*/ 19 w 114"/>
              <a:gd name="T75" fmla="*/ 100 h 147"/>
              <a:gd name="T76" fmla="*/ 31 w 114"/>
              <a:gd name="T77" fmla="*/ 100 h 147"/>
              <a:gd name="T78" fmla="*/ 43 w 114"/>
              <a:gd name="T79" fmla="*/ 100 h 147"/>
              <a:gd name="T80" fmla="*/ 43 w 114"/>
              <a:gd name="T81" fmla="*/ 99 h 147"/>
              <a:gd name="T82" fmla="*/ 47 w 114"/>
              <a:gd name="T83" fmla="*/ 9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4" h="147">
                <a:moveTo>
                  <a:pt x="104" y="147"/>
                </a:moveTo>
                <a:cubicBezTo>
                  <a:pt x="104" y="147"/>
                  <a:pt x="104" y="147"/>
                  <a:pt x="104" y="147"/>
                </a:cubicBezTo>
                <a:cubicBezTo>
                  <a:pt x="101" y="147"/>
                  <a:pt x="99" y="146"/>
                  <a:pt x="96" y="144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1" y="111"/>
                  <a:pt x="48" y="109"/>
                  <a:pt x="46" y="108"/>
                </a:cubicBezTo>
                <a:cubicBezTo>
                  <a:pt x="43" y="108"/>
                  <a:pt x="39" y="108"/>
                  <a:pt x="31" y="108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9" y="108"/>
                  <a:pt x="0" y="99"/>
                  <a:pt x="0" y="8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45"/>
                  <a:pt x="9" y="36"/>
                  <a:pt x="19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40" y="36"/>
                  <a:pt x="45" y="37"/>
                  <a:pt x="48" y="38"/>
                </a:cubicBezTo>
                <a:cubicBezTo>
                  <a:pt x="49" y="38"/>
                  <a:pt x="52" y="36"/>
                  <a:pt x="56" y="33"/>
                </a:cubicBezTo>
                <a:cubicBezTo>
                  <a:pt x="96" y="4"/>
                  <a:pt x="96" y="4"/>
                  <a:pt x="96" y="4"/>
                </a:cubicBezTo>
                <a:cubicBezTo>
                  <a:pt x="99" y="2"/>
                  <a:pt x="101" y="0"/>
                  <a:pt x="104" y="0"/>
                </a:cubicBezTo>
                <a:cubicBezTo>
                  <a:pt x="109" y="0"/>
                  <a:pt x="114" y="4"/>
                  <a:pt x="114" y="13"/>
                </a:cubicBezTo>
                <a:cubicBezTo>
                  <a:pt x="114" y="134"/>
                  <a:pt x="114" y="134"/>
                  <a:pt x="114" y="134"/>
                </a:cubicBezTo>
                <a:cubicBezTo>
                  <a:pt x="114" y="138"/>
                  <a:pt x="113" y="141"/>
                  <a:pt x="112" y="143"/>
                </a:cubicBezTo>
                <a:cubicBezTo>
                  <a:pt x="110" y="145"/>
                  <a:pt x="107" y="147"/>
                  <a:pt x="104" y="147"/>
                </a:cubicBezTo>
                <a:close/>
                <a:moveTo>
                  <a:pt x="47" y="99"/>
                </a:moveTo>
                <a:cubicBezTo>
                  <a:pt x="48" y="99"/>
                  <a:pt x="49" y="99"/>
                  <a:pt x="61" y="108"/>
                </a:cubicBezTo>
                <a:cubicBezTo>
                  <a:pt x="100" y="137"/>
                  <a:pt x="100" y="137"/>
                  <a:pt x="100" y="137"/>
                </a:cubicBezTo>
                <a:cubicBezTo>
                  <a:pt x="102" y="139"/>
                  <a:pt x="104" y="139"/>
                  <a:pt x="104" y="139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05" y="139"/>
                  <a:pt x="105" y="139"/>
                  <a:pt x="105" y="138"/>
                </a:cubicBezTo>
                <a:cubicBezTo>
                  <a:pt x="106" y="138"/>
                  <a:pt x="106" y="137"/>
                  <a:pt x="106" y="134"/>
                </a:cubicBezTo>
                <a:cubicBezTo>
                  <a:pt x="106" y="13"/>
                  <a:pt x="106" y="13"/>
                  <a:pt x="106" y="13"/>
                </a:cubicBezTo>
                <a:cubicBezTo>
                  <a:pt x="106" y="12"/>
                  <a:pt x="106" y="8"/>
                  <a:pt x="104" y="8"/>
                </a:cubicBezTo>
                <a:cubicBezTo>
                  <a:pt x="104" y="8"/>
                  <a:pt x="102" y="9"/>
                  <a:pt x="100" y="10"/>
                </a:cubicBezTo>
                <a:cubicBezTo>
                  <a:pt x="61" y="39"/>
                  <a:pt x="61" y="39"/>
                  <a:pt x="61" y="39"/>
                </a:cubicBezTo>
                <a:cubicBezTo>
                  <a:pt x="51" y="47"/>
                  <a:pt x="48" y="47"/>
                  <a:pt x="47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3" y="45"/>
                  <a:pt x="43" y="45"/>
                  <a:pt x="43" y="45"/>
                </a:cubicBezTo>
                <a:cubicBezTo>
                  <a:pt x="42" y="45"/>
                  <a:pt x="38" y="44"/>
                  <a:pt x="31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3" y="44"/>
                  <a:pt x="8" y="49"/>
                  <a:pt x="8" y="56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5"/>
                  <a:pt x="13" y="100"/>
                  <a:pt x="19" y="100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6" y="100"/>
                  <a:pt x="40" y="100"/>
                  <a:pt x="43" y="100"/>
                </a:cubicBezTo>
                <a:cubicBezTo>
                  <a:pt x="43" y="99"/>
                  <a:pt x="43" y="99"/>
                  <a:pt x="43" y="99"/>
                </a:cubicBezTo>
                <a:lnTo>
                  <a:pt x="47" y="99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B1746-2FC1-4DDE-A773-A10D47FD893F}"/>
              </a:ext>
            </a:extLst>
          </p:cNvPr>
          <p:cNvSpPr txBox="1"/>
          <p:nvPr/>
        </p:nvSpPr>
        <p:spPr>
          <a:xfrm>
            <a:off x="6642300" y="3353130"/>
            <a:ext cx="132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최준혁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7A9CC-32A0-CE9D-5FA4-D73C9A944863}"/>
              </a:ext>
            </a:extLst>
          </p:cNvPr>
          <p:cNvSpPr txBox="1"/>
          <p:nvPr/>
        </p:nvSpPr>
        <p:spPr>
          <a:xfrm>
            <a:off x="5134635" y="840294"/>
            <a:ext cx="3015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 순서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8D0B135-4923-9C72-FE6C-5B390832FFA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09773" y="4902018"/>
            <a:ext cx="278510" cy="360000"/>
          </a:xfrm>
          <a:custGeom>
            <a:avLst/>
            <a:gdLst>
              <a:gd name="T0" fmla="*/ 104 w 114"/>
              <a:gd name="T1" fmla="*/ 147 h 147"/>
              <a:gd name="T2" fmla="*/ 104 w 114"/>
              <a:gd name="T3" fmla="*/ 147 h 147"/>
              <a:gd name="T4" fmla="*/ 96 w 114"/>
              <a:gd name="T5" fmla="*/ 144 h 147"/>
              <a:gd name="T6" fmla="*/ 56 w 114"/>
              <a:gd name="T7" fmla="*/ 115 h 147"/>
              <a:gd name="T8" fmla="*/ 46 w 114"/>
              <a:gd name="T9" fmla="*/ 108 h 147"/>
              <a:gd name="T10" fmla="*/ 31 w 114"/>
              <a:gd name="T11" fmla="*/ 108 h 147"/>
              <a:gd name="T12" fmla="*/ 19 w 114"/>
              <a:gd name="T13" fmla="*/ 108 h 147"/>
              <a:gd name="T14" fmla="*/ 0 w 114"/>
              <a:gd name="T15" fmla="*/ 89 h 147"/>
              <a:gd name="T16" fmla="*/ 0 w 114"/>
              <a:gd name="T17" fmla="*/ 56 h 147"/>
              <a:gd name="T18" fmla="*/ 19 w 114"/>
              <a:gd name="T19" fmla="*/ 36 h 147"/>
              <a:gd name="T20" fmla="*/ 31 w 114"/>
              <a:gd name="T21" fmla="*/ 36 h 147"/>
              <a:gd name="T22" fmla="*/ 48 w 114"/>
              <a:gd name="T23" fmla="*/ 38 h 147"/>
              <a:gd name="T24" fmla="*/ 56 w 114"/>
              <a:gd name="T25" fmla="*/ 33 h 147"/>
              <a:gd name="T26" fmla="*/ 96 w 114"/>
              <a:gd name="T27" fmla="*/ 4 h 147"/>
              <a:gd name="T28" fmla="*/ 104 w 114"/>
              <a:gd name="T29" fmla="*/ 0 h 147"/>
              <a:gd name="T30" fmla="*/ 114 w 114"/>
              <a:gd name="T31" fmla="*/ 13 h 147"/>
              <a:gd name="T32" fmla="*/ 114 w 114"/>
              <a:gd name="T33" fmla="*/ 134 h 147"/>
              <a:gd name="T34" fmla="*/ 112 w 114"/>
              <a:gd name="T35" fmla="*/ 143 h 147"/>
              <a:gd name="T36" fmla="*/ 104 w 114"/>
              <a:gd name="T37" fmla="*/ 147 h 147"/>
              <a:gd name="T38" fmla="*/ 47 w 114"/>
              <a:gd name="T39" fmla="*/ 99 h 147"/>
              <a:gd name="T40" fmla="*/ 61 w 114"/>
              <a:gd name="T41" fmla="*/ 108 h 147"/>
              <a:gd name="T42" fmla="*/ 100 w 114"/>
              <a:gd name="T43" fmla="*/ 137 h 147"/>
              <a:gd name="T44" fmla="*/ 104 w 114"/>
              <a:gd name="T45" fmla="*/ 139 h 147"/>
              <a:gd name="T46" fmla="*/ 104 w 114"/>
              <a:gd name="T47" fmla="*/ 139 h 147"/>
              <a:gd name="T48" fmla="*/ 105 w 114"/>
              <a:gd name="T49" fmla="*/ 138 h 147"/>
              <a:gd name="T50" fmla="*/ 106 w 114"/>
              <a:gd name="T51" fmla="*/ 134 h 147"/>
              <a:gd name="T52" fmla="*/ 106 w 114"/>
              <a:gd name="T53" fmla="*/ 13 h 147"/>
              <a:gd name="T54" fmla="*/ 104 w 114"/>
              <a:gd name="T55" fmla="*/ 8 h 147"/>
              <a:gd name="T56" fmla="*/ 100 w 114"/>
              <a:gd name="T57" fmla="*/ 10 h 147"/>
              <a:gd name="T58" fmla="*/ 61 w 114"/>
              <a:gd name="T59" fmla="*/ 39 h 147"/>
              <a:gd name="T60" fmla="*/ 47 w 114"/>
              <a:gd name="T61" fmla="*/ 47 h 147"/>
              <a:gd name="T62" fmla="*/ 46 w 114"/>
              <a:gd name="T63" fmla="*/ 47 h 147"/>
              <a:gd name="T64" fmla="*/ 43 w 114"/>
              <a:gd name="T65" fmla="*/ 45 h 147"/>
              <a:gd name="T66" fmla="*/ 31 w 114"/>
              <a:gd name="T67" fmla="*/ 44 h 147"/>
              <a:gd name="T68" fmla="*/ 19 w 114"/>
              <a:gd name="T69" fmla="*/ 44 h 147"/>
              <a:gd name="T70" fmla="*/ 8 w 114"/>
              <a:gd name="T71" fmla="*/ 56 h 147"/>
              <a:gd name="T72" fmla="*/ 8 w 114"/>
              <a:gd name="T73" fmla="*/ 89 h 147"/>
              <a:gd name="T74" fmla="*/ 19 w 114"/>
              <a:gd name="T75" fmla="*/ 100 h 147"/>
              <a:gd name="T76" fmla="*/ 31 w 114"/>
              <a:gd name="T77" fmla="*/ 100 h 147"/>
              <a:gd name="T78" fmla="*/ 43 w 114"/>
              <a:gd name="T79" fmla="*/ 100 h 147"/>
              <a:gd name="T80" fmla="*/ 43 w 114"/>
              <a:gd name="T81" fmla="*/ 99 h 147"/>
              <a:gd name="T82" fmla="*/ 47 w 114"/>
              <a:gd name="T83" fmla="*/ 9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4" h="147">
                <a:moveTo>
                  <a:pt x="104" y="147"/>
                </a:moveTo>
                <a:cubicBezTo>
                  <a:pt x="104" y="147"/>
                  <a:pt x="104" y="147"/>
                  <a:pt x="104" y="147"/>
                </a:cubicBezTo>
                <a:cubicBezTo>
                  <a:pt x="101" y="147"/>
                  <a:pt x="99" y="146"/>
                  <a:pt x="96" y="144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1" y="111"/>
                  <a:pt x="48" y="109"/>
                  <a:pt x="46" y="108"/>
                </a:cubicBezTo>
                <a:cubicBezTo>
                  <a:pt x="43" y="108"/>
                  <a:pt x="39" y="108"/>
                  <a:pt x="31" y="108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9" y="108"/>
                  <a:pt x="0" y="99"/>
                  <a:pt x="0" y="8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45"/>
                  <a:pt x="9" y="36"/>
                  <a:pt x="19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40" y="36"/>
                  <a:pt x="45" y="37"/>
                  <a:pt x="48" y="38"/>
                </a:cubicBezTo>
                <a:cubicBezTo>
                  <a:pt x="49" y="38"/>
                  <a:pt x="52" y="36"/>
                  <a:pt x="56" y="33"/>
                </a:cubicBezTo>
                <a:cubicBezTo>
                  <a:pt x="96" y="4"/>
                  <a:pt x="96" y="4"/>
                  <a:pt x="96" y="4"/>
                </a:cubicBezTo>
                <a:cubicBezTo>
                  <a:pt x="99" y="2"/>
                  <a:pt x="101" y="0"/>
                  <a:pt x="104" y="0"/>
                </a:cubicBezTo>
                <a:cubicBezTo>
                  <a:pt x="109" y="0"/>
                  <a:pt x="114" y="4"/>
                  <a:pt x="114" y="13"/>
                </a:cubicBezTo>
                <a:cubicBezTo>
                  <a:pt x="114" y="134"/>
                  <a:pt x="114" y="134"/>
                  <a:pt x="114" y="134"/>
                </a:cubicBezTo>
                <a:cubicBezTo>
                  <a:pt x="114" y="138"/>
                  <a:pt x="113" y="141"/>
                  <a:pt x="112" y="143"/>
                </a:cubicBezTo>
                <a:cubicBezTo>
                  <a:pt x="110" y="145"/>
                  <a:pt x="107" y="147"/>
                  <a:pt x="104" y="147"/>
                </a:cubicBezTo>
                <a:close/>
                <a:moveTo>
                  <a:pt x="47" y="99"/>
                </a:moveTo>
                <a:cubicBezTo>
                  <a:pt x="48" y="99"/>
                  <a:pt x="49" y="99"/>
                  <a:pt x="61" y="108"/>
                </a:cubicBezTo>
                <a:cubicBezTo>
                  <a:pt x="100" y="137"/>
                  <a:pt x="100" y="137"/>
                  <a:pt x="100" y="137"/>
                </a:cubicBezTo>
                <a:cubicBezTo>
                  <a:pt x="102" y="139"/>
                  <a:pt x="104" y="139"/>
                  <a:pt x="104" y="139"/>
                </a:cubicBezTo>
                <a:cubicBezTo>
                  <a:pt x="104" y="139"/>
                  <a:pt x="104" y="139"/>
                  <a:pt x="104" y="139"/>
                </a:cubicBezTo>
                <a:cubicBezTo>
                  <a:pt x="105" y="139"/>
                  <a:pt x="105" y="139"/>
                  <a:pt x="105" y="138"/>
                </a:cubicBezTo>
                <a:cubicBezTo>
                  <a:pt x="106" y="138"/>
                  <a:pt x="106" y="137"/>
                  <a:pt x="106" y="134"/>
                </a:cubicBezTo>
                <a:cubicBezTo>
                  <a:pt x="106" y="13"/>
                  <a:pt x="106" y="13"/>
                  <a:pt x="106" y="13"/>
                </a:cubicBezTo>
                <a:cubicBezTo>
                  <a:pt x="106" y="12"/>
                  <a:pt x="106" y="8"/>
                  <a:pt x="104" y="8"/>
                </a:cubicBezTo>
                <a:cubicBezTo>
                  <a:pt x="104" y="8"/>
                  <a:pt x="102" y="9"/>
                  <a:pt x="100" y="10"/>
                </a:cubicBezTo>
                <a:cubicBezTo>
                  <a:pt x="61" y="39"/>
                  <a:pt x="61" y="39"/>
                  <a:pt x="61" y="39"/>
                </a:cubicBezTo>
                <a:cubicBezTo>
                  <a:pt x="51" y="47"/>
                  <a:pt x="48" y="47"/>
                  <a:pt x="47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3" y="45"/>
                  <a:pt x="43" y="45"/>
                  <a:pt x="43" y="45"/>
                </a:cubicBezTo>
                <a:cubicBezTo>
                  <a:pt x="42" y="45"/>
                  <a:pt x="38" y="44"/>
                  <a:pt x="31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3" y="44"/>
                  <a:pt x="8" y="49"/>
                  <a:pt x="8" y="56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95"/>
                  <a:pt x="13" y="100"/>
                  <a:pt x="19" y="100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6" y="100"/>
                  <a:pt x="40" y="100"/>
                  <a:pt x="43" y="100"/>
                </a:cubicBezTo>
                <a:cubicBezTo>
                  <a:pt x="43" y="99"/>
                  <a:pt x="43" y="99"/>
                  <a:pt x="43" y="99"/>
                </a:cubicBezTo>
                <a:lnTo>
                  <a:pt x="47" y="99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64">
            <a:extLst>
              <a:ext uri="{FF2B5EF4-FFF2-40B4-BE49-F238E27FC236}">
                <a16:creationId xmlns:a16="http://schemas.microsoft.com/office/drawing/2014/main" id="{5C7B45D9-000A-C4C8-D14E-CF29DEB15296}"/>
              </a:ext>
            </a:extLst>
          </p:cNvPr>
          <p:cNvSpPr/>
          <p:nvPr/>
        </p:nvSpPr>
        <p:spPr>
          <a:xfrm>
            <a:off x="6642240" y="4852435"/>
            <a:ext cx="5043271" cy="42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 Narrow" panose="020B0606020202030204" pitchFamily="34" charset="0"/>
                <a:ea typeface="DFLiHei-Bd" panose="020B0709000000000000" pitchFamily="49" charset="-120"/>
                <a:cs typeface="Arial" panose="020B0604020202020204" pitchFamily="34" charset="0"/>
              </a:rPr>
              <a:t>Summary and Future Work</a:t>
            </a:r>
          </a:p>
        </p:txBody>
      </p:sp>
      <p:sp>
        <p:nvSpPr>
          <p:cNvPr id="10" name="矩形 65">
            <a:extLst>
              <a:ext uri="{FF2B5EF4-FFF2-40B4-BE49-F238E27FC236}">
                <a16:creationId xmlns:a16="http://schemas.microsoft.com/office/drawing/2014/main" id="{93CB68FF-FF0D-1917-CFCF-A745126C870B}"/>
              </a:ext>
            </a:extLst>
          </p:cNvPr>
          <p:cNvSpPr/>
          <p:nvPr/>
        </p:nvSpPr>
        <p:spPr>
          <a:xfrm>
            <a:off x="6642300" y="5340693"/>
            <a:ext cx="266950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anose="020B0604020202020204" pitchFamily="34" charset="0"/>
              </a:rPr>
              <a:t>이지호</a:t>
            </a:r>
            <a:endParaRPr lang="en-US" altLang="zh-CN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66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window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DEECFD3-5A67-4F2F-A223-717EE9E0D7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3C451-75EC-4F4A-A2CF-FC15D036F005}"/>
              </a:ext>
            </a:extLst>
          </p:cNvPr>
          <p:cNvSpPr/>
          <p:nvPr/>
        </p:nvSpPr>
        <p:spPr>
          <a:xfrm>
            <a:off x="198437" y="190499"/>
            <a:ext cx="11810924" cy="6469629"/>
          </a:xfrm>
          <a:prstGeom prst="rect">
            <a:avLst/>
          </a:prstGeom>
          <a:solidFill>
            <a:srgbClr val="EE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E45B7FDE-7569-4891-A307-C58BF3772A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" b="-275"/>
          <a:stretch/>
        </p:blipFill>
        <p:spPr>
          <a:xfrm flipH="1">
            <a:off x="4290007" y="860342"/>
            <a:ext cx="4523362" cy="4557499"/>
          </a:xfrm>
          <a:prstGeom prst="rect">
            <a:avLst/>
          </a:prstGeom>
          <a:ln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DB118BB-211E-4419-9677-1E48ED70F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biLevel thresh="50000"/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267" b="11489"/>
          <a:stretch/>
        </p:blipFill>
        <p:spPr>
          <a:xfrm flipH="1">
            <a:off x="182639" y="4871343"/>
            <a:ext cx="1422423" cy="1788785"/>
          </a:xfrm>
          <a:prstGeom prst="rect">
            <a:avLst/>
          </a:prstGeom>
        </p:spPr>
      </p:pic>
      <p:grpSp>
        <p:nvGrpSpPr>
          <p:cNvPr id="7" name="PA_库_组合 27">
            <a:extLst>
              <a:ext uri="{FF2B5EF4-FFF2-40B4-BE49-F238E27FC236}">
                <a16:creationId xmlns:a16="http://schemas.microsoft.com/office/drawing/2014/main" id="{640AD1AA-EE99-B587-C87A-DE2C8A4CBA1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141" y="418887"/>
            <a:ext cx="642874" cy="642874"/>
            <a:chOff x="5421313" y="2757488"/>
            <a:chExt cx="1349375" cy="1349375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6599BF9-51DD-8E83-C54D-35DD93B57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1313" y="2757488"/>
              <a:ext cx="1349375" cy="1349375"/>
            </a:xfrm>
            <a:custGeom>
              <a:avLst/>
              <a:gdLst>
                <a:gd name="T0" fmla="*/ 178 w 357"/>
                <a:gd name="T1" fmla="*/ 357 h 357"/>
                <a:gd name="T2" fmla="*/ 0 w 357"/>
                <a:gd name="T3" fmla="*/ 178 h 357"/>
                <a:gd name="T4" fmla="*/ 178 w 357"/>
                <a:gd name="T5" fmla="*/ 0 h 357"/>
                <a:gd name="T6" fmla="*/ 357 w 357"/>
                <a:gd name="T7" fmla="*/ 178 h 357"/>
                <a:gd name="T8" fmla="*/ 178 w 357"/>
                <a:gd name="T9" fmla="*/ 357 h 357"/>
                <a:gd name="T10" fmla="*/ 178 w 357"/>
                <a:gd name="T11" fmla="*/ 8 h 357"/>
                <a:gd name="T12" fmla="*/ 8 w 357"/>
                <a:gd name="T13" fmla="*/ 178 h 357"/>
                <a:gd name="T14" fmla="*/ 178 w 357"/>
                <a:gd name="T15" fmla="*/ 349 h 357"/>
                <a:gd name="T16" fmla="*/ 349 w 357"/>
                <a:gd name="T17" fmla="*/ 178 h 357"/>
                <a:gd name="T18" fmla="*/ 178 w 357"/>
                <a:gd name="T19" fmla="*/ 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357">
                  <a:moveTo>
                    <a:pt x="178" y="357"/>
                  </a:moveTo>
                  <a:cubicBezTo>
                    <a:pt x="80" y="357"/>
                    <a:pt x="0" y="277"/>
                    <a:pt x="0" y="178"/>
                  </a:cubicBezTo>
                  <a:cubicBezTo>
                    <a:pt x="0" y="80"/>
                    <a:pt x="80" y="0"/>
                    <a:pt x="178" y="0"/>
                  </a:cubicBezTo>
                  <a:cubicBezTo>
                    <a:pt x="277" y="0"/>
                    <a:pt x="357" y="80"/>
                    <a:pt x="357" y="178"/>
                  </a:cubicBezTo>
                  <a:cubicBezTo>
                    <a:pt x="357" y="277"/>
                    <a:pt x="277" y="357"/>
                    <a:pt x="178" y="357"/>
                  </a:cubicBezTo>
                  <a:close/>
                  <a:moveTo>
                    <a:pt x="178" y="8"/>
                  </a:moveTo>
                  <a:cubicBezTo>
                    <a:pt x="84" y="8"/>
                    <a:pt x="8" y="84"/>
                    <a:pt x="8" y="178"/>
                  </a:cubicBezTo>
                  <a:cubicBezTo>
                    <a:pt x="8" y="272"/>
                    <a:pt x="84" y="349"/>
                    <a:pt x="178" y="349"/>
                  </a:cubicBezTo>
                  <a:cubicBezTo>
                    <a:pt x="273" y="349"/>
                    <a:pt x="349" y="272"/>
                    <a:pt x="349" y="178"/>
                  </a:cubicBezTo>
                  <a:cubicBezTo>
                    <a:pt x="349" y="84"/>
                    <a:pt x="273" y="8"/>
                    <a:pt x="178" y="8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9AF8662-C117-4823-70C3-4AC028E58D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0413" y="3178176"/>
              <a:ext cx="481013" cy="479425"/>
            </a:xfrm>
            <a:custGeom>
              <a:avLst/>
              <a:gdLst>
                <a:gd name="T0" fmla="*/ 126 w 127"/>
                <a:gd name="T1" fmla="*/ 120 h 127"/>
                <a:gd name="T2" fmla="*/ 87 w 127"/>
                <a:gd name="T3" fmla="*/ 81 h 127"/>
                <a:gd name="T4" fmla="*/ 99 w 127"/>
                <a:gd name="T5" fmla="*/ 49 h 127"/>
                <a:gd name="T6" fmla="*/ 50 w 127"/>
                <a:gd name="T7" fmla="*/ 0 h 127"/>
                <a:gd name="T8" fmla="*/ 0 w 127"/>
                <a:gd name="T9" fmla="*/ 49 h 127"/>
                <a:gd name="T10" fmla="*/ 50 w 127"/>
                <a:gd name="T11" fmla="*/ 99 h 127"/>
                <a:gd name="T12" fmla="*/ 81 w 127"/>
                <a:gd name="T13" fmla="*/ 87 h 127"/>
                <a:gd name="T14" fmla="*/ 120 w 127"/>
                <a:gd name="T15" fmla="*/ 126 h 127"/>
                <a:gd name="T16" fmla="*/ 123 w 127"/>
                <a:gd name="T17" fmla="*/ 127 h 127"/>
                <a:gd name="T18" fmla="*/ 126 w 127"/>
                <a:gd name="T19" fmla="*/ 126 h 127"/>
                <a:gd name="T20" fmla="*/ 126 w 127"/>
                <a:gd name="T21" fmla="*/ 120 h 127"/>
                <a:gd name="T22" fmla="*/ 8 w 127"/>
                <a:gd name="T23" fmla="*/ 49 h 127"/>
                <a:gd name="T24" fmla="*/ 50 w 127"/>
                <a:gd name="T25" fmla="*/ 8 h 127"/>
                <a:gd name="T26" fmla="*/ 91 w 127"/>
                <a:gd name="T27" fmla="*/ 49 h 127"/>
                <a:gd name="T28" fmla="*/ 50 w 127"/>
                <a:gd name="T29" fmla="*/ 91 h 127"/>
                <a:gd name="T30" fmla="*/ 8 w 127"/>
                <a:gd name="T31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" h="127">
                  <a:moveTo>
                    <a:pt x="126" y="120"/>
                  </a:moveTo>
                  <a:cubicBezTo>
                    <a:pt x="87" y="81"/>
                    <a:pt x="87" y="81"/>
                    <a:pt x="87" y="81"/>
                  </a:cubicBezTo>
                  <a:cubicBezTo>
                    <a:pt x="95" y="73"/>
                    <a:pt x="99" y="62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77"/>
                    <a:pt x="22" y="99"/>
                    <a:pt x="50" y="99"/>
                  </a:cubicBezTo>
                  <a:cubicBezTo>
                    <a:pt x="62" y="99"/>
                    <a:pt x="73" y="94"/>
                    <a:pt x="81" y="87"/>
                  </a:cubicBezTo>
                  <a:cubicBezTo>
                    <a:pt x="120" y="126"/>
                    <a:pt x="120" y="126"/>
                    <a:pt x="120" y="126"/>
                  </a:cubicBezTo>
                  <a:cubicBezTo>
                    <a:pt x="121" y="126"/>
                    <a:pt x="122" y="127"/>
                    <a:pt x="123" y="127"/>
                  </a:cubicBezTo>
                  <a:cubicBezTo>
                    <a:pt x="124" y="127"/>
                    <a:pt x="125" y="126"/>
                    <a:pt x="126" y="126"/>
                  </a:cubicBezTo>
                  <a:cubicBezTo>
                    <a:pt x="127" y="124"/>
                    <a:pt x="127" y="122"/>
                    <a:pt x="126" y="120"/>
                  </a:cubicBezTo>
                  <a:close/>
                  <a:moveTo>
                    <a:pt x="8" y="49"/>
                  </a:moveTo>
                  <a:cubicBezTo>
                    <a:pt x="8" y="26"/>
                    <a:pt x="27" y="8"/>
                    <a:pt x="50" y="8"/>
                  </a:cubicBezTo>
                  <a:cubicBezTo>
                    <a:pt x="73" y="8"/>
                    <a:pt x="91" y="26"/>
                    <a:pt x="91" y="49"/>
                  </a:cubicBezTo>
                  <a:cubicBezTo>
                    <a:pt x="91" y="72"/>
                    <a:pt x="73" y="91"/>
                    <a:pt x="50" y="91"/>
                  </a:cubicBezTo>
                  <a:cubicBezTo>
                    <a:pt x="27" y="91"/>
                    <a:pt x="8" y="72"/>
                    <a:pt x="8" y="49"/>
                  </a:cubicBezTo>
                  <a:close/>
                </a:path>
              </a:pathLst>
            </a:custGeom>
            <a:solidFill>
              <a:srgbClr val="F1C02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477787-BDA2-CADF-F7EA-6FA293B7B060}"/>
              </a:ext>
            </a:extLst>
          </p:cNvPr>
          <p:cNvCxnSpPr/>
          <p:nvPr/>
        </p:nvCxnSpPr>
        <p:spPr>
          <a:xfrm>
            <a:off x="1094015" y="1063649"/>
            <a:ext cx="8925791" cy="0"/>
          </a:xfrm>
          <a:prstGeom prst="line">
            <a:avLst/>
          </a:prstGeom>
          <a:ln w="635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48">
            <a:extLst>
              <a:ext uri="{FF2B5EF4-FFF2-40B4-BE49-F238E27FC236}">
                <a16:creationId xmlns:a16="http://schemas.microsoft.com/office/drawing/2014/main" id="{92253887-5880-6846-5FBC-154A3F71152F}"/>
              </a:ext>
            </a:extLst>
          </p:cNvPr>
          <p:cNvSpPr/>
          <p:nvPr/>
        </p:nvSpPr>
        <p:spPr>
          <a:xfrm>
            <a:off x="662002" y="4571190"/>
            <a:ext cx="1886119" cy="900929"/>
          </a:xfrm>
          <a:custGeom>
            <a:avLst/>
            <a:gdLst>
              <a:gd name="connsiteX0" fmla="*/ 943059 w 1886119"/>
              <a:gd name="connsiteY0" fmla="*/ 0 h 900929"/>
              <a:gd name="connsiteX1" fmla="*/ 1883479 w 1886119"/>
              <a:gd name="connsiteY1" fmla="*/ 848649 h 900929"/>
              <a:gd name="connsiteX2" fmla="*/ 1886119 w 1886119"/>
              <a:gd name="connsiteY2" fmla="*/ 900929 h 900929"/>
              <a:gd name="connsiteX3" fmla="*/ 1510776 w 1886119"/>
              <a:gd name="connsiteY3" fmla="*/ 900929 h 900929"/>
              <a:gd name="connsiteX4" fmla="*/ 1503624 w 1886119"/>
              <a:gd name="connsiteY4" fmla="*/ 829984 h 900929"/>
              <a:gd name="connsiteX5" fmla="*/ 943059 w 1886119"/>
              <a:gd name="connsiteY5" fmla="*/ 373110 h 900929"/>
              <a:gd name="connsiteX6" fmla="*/ 382494 w 1886119"/>
              <a:gd name="connsiteY6" fmla="*/ 829984 h 900929"/>
              <a:gd name="connsiteX7" fmla="*/ 375342 w 1886119"/>
              <a:gd name="connsiteY7" fmla="*/ 900929 h 900929"/>
              <a:gd name="connsiteX8" fmla="*/ 0 w 1886119"/>
              <a:gd name="connsiteY8" fmla="*/ 900929 h 900929"/>
              <a:gd name="connsiteX9" fmla="*/ 2639 w 1886119"/>
              <a:gd name="connsiteY9" fmla="*/ 848649 h 900929"/>
              <a:gd name="connsiteX10" fmla="*/ 943059 w 1886119"/>
              <a:gd name="connsiteY10" fmla="*/ 0 h 90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86119" h="900929">
                <a:moveTo>
                  <a:pt x="943059" y="0"/>
                </a:moveTo>
                <a:cubicBezTo>
                  <a:pt x="1432504" y="0"/>
                  <a:pt x="1835070" y="371975"/>
                  <a:pt x="1883479" y="848649"/>
                </a:cubicBezTo>
                <a:lnTo>
                  <a:pt x="1886119" y="900929"/>
                </a:lnTo>
                <a:lnTo>
                  <a:pt x="1510776" y="900929"/>
                </a:lnTo>
                <a:lnTo>
                  <a:pt x="1503624" y="829984"/>
                </a:lnTo>
                <a:cubicBezTo>
                  <a:pt x="1450270" y="569246"/>
                  <a:pt x="1219570" y="373110"/>
                  <a:pt x="943059" y="373110"/>
                </a:cubicBezTo>
                <a:cubicBezTo>
                  <a:pt x="666549" y="373110"/>
                  <a:pt x="435849" y="569246"/>
                  <a:pt x="382494" y="829984"/>
                </a:cubicBezTo>
                <a:lnTo>
                  <a:pt x="375342" y="900929"/>
                </a:lnTo>
                <a:lnTo>
                  <a:pt x="0" y="900929"/>
                </a:lnTo>
                <a:lnTo>
                  <a:pt x="2639" y="848649"/>
                </a:lnTo>
                <a:cubicBezTo>
                  <a:pt x="51049" y="371975"/>
                  <a:pt x="453614" y="0"/>
                  <a:pt x="943059" y="0"/>
                </a:cubicBezTo>
                <a:close/>
              </a:path>
            </a:pathLst>
          </a:custGeom>
          <a:solidFill>
            <a:srgbClr val="FFC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06C90-8D72-8BEA-9635-EE7B1C257B0D}"/>
              </a:ext>
            </a:extLst>
          </p:cNvPr>
          <p:cNvSpPr txBox="1"/>
          <p:nvPr/>
        </p:nvSpPr>
        <p:spPr>
          <a:xfrm>
            <a:off x="1151725" y="506734"/>
            <a:ext cx="321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프로젝트 수행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794B-50B6-1972-43D3-B9CC68E061E8}"/>
              </a:ext>
            </a:extLst>
          </p:cNvPr>
          <p:cNvSpPr txBox="1"/>
          <p:nvPr/>
        </p:nvSpPr>
        <p:spPr>
          <a:xfrm>
            <a:off x="879976" y="1231641"/>
            <a:ext cx="332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결과 제시 ① 이미지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전처리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CF0F3-B2E0-06AA-C623-C3E1E7B7273E}"/>
              </a:ext>
            </a:extLst>
          </p:cNvPr>
          <p:cNvSpPr txBox="1"/>
          <p:nvPr/>
        </p:nvSpPr>
        <p:spPr>
          <a:xfrm>
            <a:off x="841987" y="160831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rgbClr val="E7E6E6">
                      <a:lumMod val="90000"/>
                    </a:srgb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▶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E1A64-51D5-5DB6-9E3F-3A2214A168C2}"/>
              </a:ext>
            </a:extLst>
          </p:cNvPr>
          <p:cNvSpPr txBox="1"/>
          <p:nvPr/>
        </p:nvSpPr>
        <p:spPr>
          <a:xfrm>
            <a:off x="1307859" y="1735451"/>
            <a:ext cx="35627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학습 데이터 소개 </a:t>
            </a:r>
            <a:r>
              <a:rPr kumimoji="0" lang="en-US" altLang="ko-KR" sz="18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(Train/dev set)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-1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73F5E5-E1AD-5044-0C05-0E9E631D5451}"/>
              </a:ext>
            </a:extLst>
          </p:cNvPr>
          <p:cNvSpPr/>
          <p:nvPr/>
        </p:nvSpPr>
        <p:spPr>
          <a:xfrm>
            <a:off x="1069064" y="2272773"/>
            <a:ext cx="10460933" cy="366032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AD26AC-6E3A-9DF8-10F5-949E725B2D07}"/>
              </a:ext>
            </a:extLst>
          </p:cNvPr>
          <p:cNvSpPr txBox="1"/>
          <p:nvPr/>
        </p:nvSpPr>
        <p:spPr>
          <a:xfrm>
            <a:off x="9060873" y="6213764"/>
            <a:ext cx="246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자료 출처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AI-Hub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076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86BDCE0-C681-4CAB-8956-5BA777078BF3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时尚服饰黑黄版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</TotalTime>
  <Words>944</Words>
  <Application>Microsoft Office PowerPoint</Application>
  <PresentationFormat>와이드스크린</PresentationFormat>
  <Paragraphs>284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0" baseType="lpstr">
      <vt:lpstr>맑은 고딕</vt:lpstr>
      <vt:lpstr>Freestyle Script</vt:lpstr>
      <vt:lpstr>Arial</vt:lpstr>
      <vt:lpstr>배달의민족 도현</vt:lpstr>
      <vt:lpstr>Poppins Light</vt:lpstr>
      <vt:lpstr>Arial Narrow</vt:lpstr>
      <vt:lpstr>等线</vt:lpstr>
      <vt:lpstr>HY견고딕</vt:lpstr>
      <vt:lpstr>Gill Sans</vt:lpstr>
      <vt:lpstr>배달의민족 주아</vt:lpstr>
      <vt:lpstr>等线 Light</vt:lpstr>
      <vt:lpstr>Wingdings</vt:lpstr>
      <vt:lpstr>Roboto</vt:lpstr>
      <vt:lpstr>微软雅黑</vt:lpstr>
      <vt:lpstr>Open Sans</vt:lpstr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文和</dc:creator>
  <cp:lastModifiedBy>지호 이</cp:lastModifiedBy>
  <cp:revision>76</cp:revision>
  <dcterms:created xsi:type="dcterms:W3CDTF">2018-04-17T01:00:57Z</dcterms:created>
  <dcterms:modified xsi:type="dcterms:W3CDTF">2023-09-18T13:34:55Z</dcterms:modified>
</cp:coreProperties>
</file>